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9" r:id="rId3"/>
    <p:sldId id="264" r:id="rId4"/>
    <p:sldId id="260" r:id="rId5"/>
    <p:sldId id="265" r:id="rId6"/>
    <p:sldId id="270" r:id="rId7"/>
    <p:sldId id="271" r:id="rId8"/>
    <p:sldId id="266" r:id="rId9"/>
    <p:sldId id="268" r:id="rId10"/>
    <p:sldId id="272" r:id="rId11"/>
    <p:sldId id="273" r:id="rId12"/>
    <p:sldId id="267" r:id="rId13"/>
    <p:sldId id="275" r:id="rId14"/>
    <p:sldId id="283" r:id="rId15"/>
    <p:sldId id="274" r:id="rId16"/>
    <p:sldId id="284" r:id="rId17"/>
    <p:sldId id="261" r:id="rId18"/>
    <p:sldId id="26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920" autoAdjust="0"/>
    <p:restoredTop sz="94660"/>
  </p:normalViewPr>
  <p:slideViewPr>
    <p:cSldViewPr snapToGrid="0" showGuides="1">
      <p:cViewPr varScale="1">
        <p:scale>
          <a:sx n="67" d="100"/>
          <a:sy n="67" d="100"/>
        </p:scale>
        <p:origin x="336" y="78"/>
      </p:cViewPr>
      <p:guideLst>
        <p:guide orient="horz" pos="2160"/>
        <p:guide pos="38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png>
</file>

<file path=ppt/media/image16.jpeg>
</file>

<file path=ppt/media/image17.jpeg>
</file>

<file path=ppt/media/image18.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966D8E1-BA27-4AF3-A796-F2D98A98B792}"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6D225C-16C9-4E36-8885-CC314C49AC71}"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66D8E1-BA27-4AF3-A796-F2D98A98B792}"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6D225C-16C9-4E36-8885-CC314C49AC71}"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66D8E1-BA27-4AF3-A796-F2D98A98B792}"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6D225C-16C9-4E36-8885-CC314C49AC71}"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66D8E1-BA27-4AF3-A796-F2D98A98B792}"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6D225C-16C9-4E36-8885-CC314C49AC71}"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66D8E1-BA27-4AF3-A796-F2D98A98B792}"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6D225C-16C9-4E36-8885-CC314C49AC71}"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66D8E1-BA27-4AF3-A796-F2D98A98B792}" type="datetimeFigureOut">
              <a:rPr lang="en-IN" smtClean="0"/>
              <a:t>13-07-2024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6D225C-16C9-4E36-8885-CC314C49AC71}"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966D8E1-BA27-4AF3-A796-F2D98A98B792}" type="datetimeFigureOut">
              <a:rPr lang="en-IN" smtClean="0"/>
              <a:t>13-07-2024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F6D225C-16C9-4E36-8885-CC314C49AC71}"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966D8E1-BA27-4AF3-A796-F2D98A98B792}" type="datetimeFigureOut">
              <a:rPr lang="en-IN" smtClean="0"/>
              <a:t>13-07-2024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F6D225C-16C9-4E36-8885-CC314C49AC71}"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966D8E1-BA27-4AF3-A796-F2D98A98B792}" type="datetimeFigureOut">
              <a:rPr lang="en-IN" smtClean="0"/>
              <a:t>13-07-2024</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CF6D225C-16C9-4E36-8885-CC314C49AC71}"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966D8E1-BA27-4AF3-A796-F2D98A98B792}" type="datetimeFigureOut">
              <a:rPr lang="en-IN" smtClean="0"/>
              <a:t>13-07-2024</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F6D225C-16C9-4E36-8885-CC314C49AC71}"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cstate="print"/>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966D8E1-BA27-4AF3-A796-F2D98A98B792}" type="datetimeFigureOut">
              <a:rPr lang="en-IN" smtClean="0"/>
              <a:t>13-07-2024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6D225C-16C9-4E36-8885-CC314C49AC71}"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966D8E1-BA27-4AF3-A796-F2D98A98B792}" type="datetimeFigureOut">
              <a:rPr lang="en-IN" smtClean="0"/>
              <a:t>13-07-2024</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F6D225C-16C9-4E36-8885-CC314C49AC71}"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0"/>
            <a:ext cx="10058400" cy="3382743"/>
          </a:xfrm>
        </p:spPr>
        <p:txBody>
          <a:bodyPr>
            <a:normAutofit fontScale="90000"/>
          </a:bodyPr>
          <a:lstStyle/>
          <a:p>
            <a:pPr algn="ctr"/>
            <a:br>
              <a:rPr lang="en-US" sz="4800" b="1" dirty="0"/>
            </a:br>
            <a:br>
              <a:rPr lang="en-US" sz="4800" b="1" dirty="0"/>
            </a:br>
            <a:br>
              <a:rPr lang="en-US" sz="4800" b="1" dirty="0"/>
            </a:br>
            <a:br>
              <a:rPr lang="en-US" sz="4800" b="1" dirty="0"/>
            </a:br>
            <a:br>
              <a:rPr lang="en-US" sz="4800" b="1" dirty="0"/>
            </a:br>
            <a:br>
              <a:rPr lang="en-US" sz="4800" b="1" dirty="0"/>
            </a:br>
            <a:br>
              <a:rPr lang="en-US" sz="4800" b="1" dirty="0"/>
            </a:br>
            <a:br>
              <a:rPr lang="en-US" sz="4800" b="1" dirty="0"/>
            </a:br>
            <a:br>
              <a:rPr lang="en-US" sz="4800" b="1" dirty="0"/>
            </a:br>
            <a:br>
              <a:rPr lang="en-US" sz="4800" b="1" dirty="0"/>
            </a:br>
            <a:br>
              <a:rPr lang="en-US" sz="5335" b="1" dirty="0"/>
            </a:br>
            <a:r>
              <a:rPr lang="en-US" sz="5335" b="1" dirty="0">
                <a:effectLst>
                  <a:outerShdw blurRad="38100" dist="38100" dir="2700000" algn="tl">
                    <a:srgbClr val="000000">
                      <a:alpha val="43137"/>
                    </a:srgbClr>
                  </a:outerShdw>
                </a:effectLst>
                <a:latin typeface="Times New Roman" panose="02020603050405020304" charset="0"/>
                <a:cs typeface="Times New Roman" panose="02020603050405020304" charset="0"/>
              </a:rPr>
              <a:t>Walk Assist : Innovative Smart Footwear for the Visually Impaired</a:t>
            </a:r>
            <a:endParaRPr lang="en-IN" sz="5335" b="1" dirty="0">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
        <p:nvSpPr>
          <p:cNvPr id="3" name="Subtitle 2"/>
          <p:cNvSpPr>
            <a:spLocks noGrp="1"/>
          </p:cNvSpPr>
          <p:nvPr>
            <p:ph type="subTitle" idx="1"/>
          </p:nvPr>
        </p:nvSpPr>
        <p:spPr>
          <a:xfrm>
            <a:off x="6126480" y="4710952"/>
            <a:ext cx="5059680" cy="977583"/>
          </a:xfrm>
        </p:spPr>
        <p:txBody>
          <a:bodyPr>
            <a:normAutofit fontScale="62500" lnSpcReduction="20000"/>
          </a:bodyPr>
          <a:lstStyle/>
          <a:p>
            <a:r>
              <a:rPr lang="en-IN" altLang="en-US" dirty="0">
                <a:solidFill>
                  <a:schemeClr val="tx1"/>
                </a:solidFill>
                <a:latin typeface="Times New Roman" panose="02020603050405020304" charset="0"/>
                <a:cs typeface="Times New Roman" panose="02020603050405020304" charset="0"/>
              </a:rPr>
              <a:t>SARAVANAN N-732721106032</a:t>
            </a:r>
          </a:p>
          <a:p>
            <a:r>
              <a:rPr lang="en-IN" altLang="en-US" dirty="0" err="1">
                <a:solidFill>
                  <a:schemeClr val="tx1"/>
                </a:solidFill>
                <a:latin typeface="Times New Roman" panose="02020603050405020304" charset="0"/>
                <a:cs typeface="Times New Roman" panose="02020603050405020304" charset="0"/>
              </a:rPr>
              <a:t>Bharathkumar</a:t>
            </a:r>
            <a:r>
              <a:rPr lang="en-IN" altLang="en-US" dirty="0">
                <a:solidFill>
                  <a:schemeClr val="tx1"/>
                </a:solidFill>
                <a:latin typeface="Times New Roman" panose="02020603050405020304" charset="0"/>
                <a:cs typeface="Times New Roman" panose="02020603050405020304" charset="0"/>
              </a:rPr>
              <a:t> M-732721106005</a:t>
            </a:r>
          </a:p>
          <a:p>
            <a:r>
              <a:rPr lang="en-IN" altLang="en-US" dirty="0" err="1">
                <a:solidFill>
                  <a:schemeClr val="tx1"/>
                </a:solidFill>
                <a:latin typeface="Times New Roman" panose="02020603050405020304" charset="0"/>
                <a:cs typeface="Times New Roman" panose="02020603050405020304" charset="0"/>
              </a:rPr>
              <a:t>Salinth</a:t>
            </a:r>
            <a:r>
              <a:rPr lang="en-IN" altLang="en-US" dirty="0">
                <a:solidFill>
                  <a:schemeClr val="tx1"/>
                </a:solidFill>
                <a:latin typeface="Times New Roman" panose="02020603050405020304" charset="0"/>
                <a:cs typeface="Times New Roman" panose="02020603050405020304" charset="0"/>
              </a:rPr>
              <a:t> d-732721106030</a:t>
            </a:r>
          </a:p>
        </p:txBody>
      </p:sp>
      <p:pic>
        <p:nvPicPr>
          <p:cNvPr id="4" name="Picture 3" descr="Application&#10;&#10;Description automatically generated with low confidence"/>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7280" y="312167"/>
            <a:ext cx="10058400" cy="2067962"/>
          </a:xfrm>
          <a:prstGeom prst="rect">
            <a:avLst/>
          </a:prstGeom>
          <a:noFill/>
          <a:ln>
            <a:noFill/>
          </a:ln>
        </p:spPr>
      </p:pic>
      <p:sp>
        <p:nvSpPr>
          <p:cNvPr id="7" name="TextBox 6"/>
          <p:cNvSpPr txBox="1"/>
          <p:nvPr/>
        </p:nvSpPr>
        <p:spPr>
          <a:xfrm flipH="1">
            <a:off x="1097280" y="4599580"/>
            <a:ext cx="3938692" cy="1200329"/>
          </a:xfrm>
          <a:prstGeom prst="rect">
            <a:avLst/>
          </a:prstGeom>
          <a:noFill/>
        </p:spPr>
        <p:txBody>
          <a:bodyPr wrap="square" lIns="91440" tIns="45720" rIns="91440" bIns="45720" rtlCol="0" anchor="t">
            <a:spAutoFit/>
          </a:bodyPr>
          <a:lstStyle/>
          <a:p>
            <a:r>
              <a:rPr lang="en-US" dirty="0">
                <a:latin typeface="+mj-lt"/>
                <a:ea typeface="Calibri Light" panose="020F0302020204030204" pitchFamily="34" charset="0"/>
                <a:cs typeface="Calibri Light" panose="020F0302020204030204"/>
              </a:rPr>
              <a:t>               </a:t>
            </a:r>
            <a:r>
              <a:rPr lang="en-US" b="1" dirty="0">
                <a:latin typeface="+mj-lt"/>
                <a:ea typeface="Calibri Light" panose="020F0302020204030204" pitchFamily="34" charset="0"/>
                <a:cs typeface="Calibri Light" panose="020F0302020204030204"/>
              </a:rPr>
              <a:t>   GUIDED BY:</a:t>
            </a:r>
            <a:endParaRPr lang="en-US" dirty="0"/>
          </a:p>
          <a:p>
            <a:endParaRPr lang="en-US" dirty="0">
              <a:latin typeface="+mj-lt"/>
              <a:ea typeface="Calibri Light" panose="020F0302020204030204"/>
              <a:cs typeface="Calibri Light" panose="020F0302020204030204"/>
            </a:endParaRPr>
          </a:p>
          <a:p>
            <a:r>
              <a:rPr lang="en-US" b="1" dirty="0">
                <a:latin typeface="+mj-lt"/>
                <a:ea typeface="Calibri Light" panose="020F0302020204030204"/>
                <a:cs typeface="Calibri Light" panose="020F0302020204030204"/>
              </a:rPr>
              <a:t>Name  </a:t>
            </a:r>
            <a:r>
              <a:rPr lang="en-US" dirty="0">
                <a:latin typeface="+mj-lt"/>
                <a:ea typeface="Calibri Light" panose="020F0302020204030204"/>
                <a:cs typeface="Calibri Light" panose="020F0302020204030204"/>
              </a:rPr>
              <a:t>          :  Mr. E SANTHOSH</a:t>
            </a:r>
            <a:endParaRPr lang="en-US" dirty="0">
              <a:latin typeface="+mj-lt"/>
              <a:ea typeface="Calibri Light" panose="020F0302020204030204" pitchFamily="34" charset="0"/>
              <a:cs typeface="Calibri Light" panose="020F0302020204030204" pitchFamily="34" charset="0"/>
            </a:endParaRPr>
          </a:p>
          <a:p>
            <a:r>
              <a:rPr lang="en-US" b="1" dirty="0">
                <a:latin typeface="+mj-lt"/>
                <a:ea typeface="Calibri Light" panose="020F0302020204030204"/>
                <a:cs typeface="Calibri Light" panose="020F0302020204030204"/>
              </a:rPr>
              <a:t>Designation</a:t>
            </a:r>
            <a:r>
              <a:rPr lang="en-US" dirty="0">
                <a:latin typeface="+mj-lt"/>
                <a:ea typeface="Calibri Light" panose="020F0302020204030204"/>
                <a:cs typeface="Calibri Light" panose="020F0302020204030204"/>
              </a:rPr>
              <a:t>  :  AP(Assistant Professor)</a:t>
            </a:r>
            <a:endParaRPr lang="en-US" dirty="0">
              <a:latin typeface="+mj-lt"/>
              <a:ea typeface="Calibri Light" panose="020F0302020204030204" pitchFamily="34" charset="0"/>
              <a:cs typeface="Calibri Light" panose="020F03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effectLst>
                  <a:outerShdw blurRad="38100" dist="38100" dir="2700000" algn="tl">
                    <a:srgbClr val="000000">
                      <a:alpha val="43137"/>
                    </a:srgbClr>
                  </a:outerShdw>
                </a:effectLst>
                <a:latin typeface="Times New Roman" panose="02020603050405020304" charset="0"/>
                <a:cs typeface="Times New Roman" panose="02020603050405020304" charset="0"/>
              </a:rPr>
              <a:t>HARDWARE COMPONENTS</a:t>
            </a:r>
          </a:p>
        </p:txBody>
      </p:sp>
      <p:pic>
        <p:nvPicPr>
          <p:cNvPr id="4102" name="Picture 6" descr="Piezoelectric Plate at Rs 15 / Piece in Delhi | LBD Robotics Pvt Lt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4789" y="2601327"/>
            <a:ext cx="3012981" cy="2005002"/>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VIBRATION MOTO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531157" y="2803728"/>
            <a:ext cx="2857500" cy="16002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55065" y="4883150"/>
            <a:ext cx="3273425" cy="460375"/>
          </a:xfrm>
          <a:prstGeom prst="rect">
            <a:avLst/>
          </a:prstGeom>
          <a:noFill/>
        </p:spPr>
        <p:txBody>
          <a:bodyPr wrap="square" rtlCol="0">
            <a:spAutoFit/>
          </a:bodyPr>
          <a:lstStyle/>
          <a:p>
            <a:r>
              <a:rPr lang="en-IN" sz="2400" b="1" dirty="0">
                <a:latin typeface="Times New Roman" panose="02020603050405020304" charset="0"/>
                <a:cs typeface="Times New Roman" panose="02020603050405020304" charset="0"/>
              </a:rPr>
              <a:t>Piezo Electric Sensor</a:t>
            </a:r>
          </a:p>
        </p:txBody>
      </p:sp>
      <p:sp>
        <p:nvSpPr>
          <p:cNvPr id="6" name="TextBox 5"/>
          <p:cNvSpPr txBox="1"/>
          <p:nvPr/>
        </p:nvSpPr>
        <p:spPr>
          <a:xfrm>
            <a:off x="4857115" y="4883150"/>
            <a:ext cx="2757805" cy="460375"/>
          </a:xfrm>
          <a:prstGeom prst="rect">
            <a:avLst/>
          </a:prstGeom>
          <a:noFill/>
        </p:spPr>
        <p:txBody>
          <a:bodyPr wrap="square" rtlCol="0">
            <a:spAutoFit/>
          </a:bodyPr>
          <a:lstStyle/>
          <a:p>
            <a:r>
              <a:rPr lang="en-IN" sz="2400" b="1" dirty="0">
                <a:latin typeface="Times New Roman" panose="02020603050405020304" charset="0"/>
                <a:cs typeface="Times New Roman" panose="02020603050405020304" charset="0"/>
              </a:rPr>
              <a:t>Vibration Motor</a:t>
            </a:r>
          </a:p>
        </p:txBody>
      </p:sp>
      <p:sp>
        <p:nvSpPr>
          <p:cNvPr id="7" name="TextBox 6"/>
          <p:cNvSpPr txBox="1"/>
          <p:nvPr/>
        </p:nvSpPr>
        <p:spPr>
          <a:xfrm>
            <a:off x="8371840" y="4885055"/>
            <a:ext cx="2368550" cy="460375"/>
          </a:xfrm>
          <a:prstGeom prst="rect">
            <a:avLst/>
          </a:prstGeom>
          <a:noFill/>
        </p:spPr>
        <p:txBody>
          <a:bodyPr wrap="square" rtlCol="0">
            <a:spAutoFit/>
          </a:bodyPr>
          <a:lstStyle/>
          <a:p>
            <a:r>
              <a:rPr lang="en-IN" sz="2400" b="1" dirty="0">
                <a:latin typeface="Times New Roman" panose="02020603050405020304" charset="0"/>
                <a:cs typeface="Times New Roman" panose="02020603050405020304" charset="0"/>
              </a:rPr>
              <a:t>Battery 9 volt</a:t>
            </a:r>
          </a:p>
        </p:txBody>
      </p:sp>
      <p:pic>
        <p:nvPicPr>
          <p:cNvPr id="1038" name="Picture 14" descr="9V Original HW High Quality Battery WITH CLIP - Mifra Electronic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022044" y="2282033"/>
            <a:ext cx="3133636" cy="26013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effectLst>
                  <a:outerShdw blurRad="38100" dist="38100" dir="2700000" algn="tl">
                    <a:srgbClr val="000000">
                      <a:alpha val="43137"/>
                    </a:srgbClr>
                  </a:outerShdw>
                </a:effectLst>
                <a:latin typeface="Times New Roman" panose="02020603050405020304" charset="0"/>
                <a:cs typeface="Times New Roman" panose="02020603050405020304" charset="0"/>
              </a:rPr>
              <a:t>HARDWARE COMPONENTS</a:t>
            </a:r>
            <a:endParaRPr lang="en-IN" dirty="0">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pic>
        <p:nvPicPr>
          <p:cNvPr id="2050" name="Picture 2" descr="Probots Jumper Wire - Female to Female 40 Pcs 20 CM Buy Online India"/>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8131178" y="2062546"/>
            <a:ext cx="3214264" cy="273290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8223880" y="4795454"/>
            <a:ext cx="3028860" cy="521970"/>
          </a:xfrm>
          <a:prstGeom prst="rect">
            <a:avLst/>
          </a:prstGeom>
          <a:noFill/>
        </p:spPr>
        <p:txBody>
          <a:bodyPr wrap="square" rtlCol="0">
            <a:spAutoFit/>
          </a:bodyPr>
          <a:lstStyle/>
          <a:p>
            <a:r>
              <a:rPr lang="en-IN" sz="2800" dirty="0">
                <a:latin typeface="Times New Roman" panose="02020603050405020304" charset="0"/>
                <a:cs typeface="Times New Roman" panose="02020603050405020304" charset="0"/>
              </a:rPr>
              <a:t>Connecting Wires</a:t>
            </a:r>
          </a:p>
        </p:txBody>
      </p:sp>
      <p:pic>
        <p:nvPicPr>
          <p:cNvPr id="1026" name="Picture 2" descr="Buy Good Quality 1200 Mah Icr18650 3.7v Lithium-Ion Battery - Hnhcart.co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6317" y="2557615"/>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Zyme 1N4007 IN4007 4007 Mic 1A 1000V DO-41 Rectifier Diode Set Of 10 :  Amazon.in: Industrial &amp; Scientifi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43979" y="2657627"/>
            <a:ext cx="2352675" cy="19431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894773" y="4776711"/>
            <a:ext cx="2352676" cy="521970"/>
          </a:xfrm>
          <a:prstGeom prst="rect">
            <a:avLst/>
          </a:prstGeom>
          <a:noFill/>
        </p:spPr>
        <p:txBody>
          <a:bodyPr wrap="square" rtlCol="0">
            <a:spAutoFit/>
          </a:bodyPr>
          <a:lstStyle/>
          <a:p>
            <a:r>
              <a:rPr lang="en-US" sz="2800" dirty="0">
                <a:latin typeface="Times New Roman" panose="02020603050405020304" charset="0"/>
                <a:cs typeface="Times New Roman" panose="02020603050405020304" charset="0"/>
              </a:rPr>
              <a:t>1N4007 Diode</a:t>
            </a:r>
            <a:endParaRPr lang="en-IN" sz="2800" dirty="0">
              <a:latin typeface="Times New Roman" panose="02020603050405020304" charset="0"/>
              <a:cs typeface="Times New Roman" panose="02020603050405020304" charset="0"/>
            </a:endParaRPr>
          </a:p>
        </p:txBody>
      </p:sp>
      <p:sp>
        <p:nvSpPr>
          <p:cNvPr id="4" name="TextBox 3"/>
          <p:cNvSpPr txBox="1"/>
          <p:nvPr/>
        </p:nvSpPr>
        <p:spPr>
          <a:xfrm>
            <a:off x="846455" y="4776470"/>
            <a:ext cx="3448050" cy="953135"/>
          </a:xfrm>
          <a:prstGeom prst="rect">
            <a:avLst/>
          </a:prstGeom>
          <a:noFill/>
        </p:spPr>
        <p:txBody>
          <a:bodyPr wrap="square" rtlCol="0">
            <a:spAutoFit/>
          </a:bodyPr>
          <a:lstStyle/>
          <a:p>
            <a:pPr algn="ctr"/>
            <a:r>
              <a:rPr lang="en-US" sz="2800" dirty="0">
                <a:latin typeface="Times New Roman" panose="02020603050405020304" charset="0"/>
                <a:cs typeface="Times New Roman" panose="02020603050405020304" charset="0"/>
              </a:rPr>
              <a:t>LI-ION Rechargeable Battery</a:t>
            </a:r>
            <a:endParaRPr lang="en-IN" sz="2800" dirty="0">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effectLst>
                  <a:outerShdw blurRad="38100" dist="38100" dir="2700000" algn="tl">
                    <a:srgbClr val="000000">
                      <a:alpha val="43137"/>
                    </a:srgbClr>
                  </a:outerShdw>
                </a:effectLst>
                <a:latin typeface="Times New Roman" panose="02020603050405020304" charset="0"/>
                <a:cs typeface="Times New Roman" panose="02020603050405020304" charset="0"/>
              </a:rPr>
              <a:t>SOFTWARE REQUIREMENTS</a:t>
            </a:r>
          </a:p>
        </p:txBody>
      </p:sp>
      <p:sp>
        <p:nvSpPr>
          <p:cNvPr id="3" name="Content Placeholder 2"/>
          <p:cNvSpPr>
            <a:spLocks noGrp="1"/>
          </p:cNvSpPr>
          <p:nvPr>
            <p:ph idx="1"/>
          </p:nvPr>
        </p:nvSpPr>
        <p:spPr>
          <a:xfrm>
            <a:off x="1043492" y="1845734"/>
            <a:ext cx="10058400" cy="4023360"/>
          </a:xfrm>
        </p:spPr>
        <p:txBody>
          <a:bodyPr/>
          <a:lstStyle/>
          <a:p>
            <a:pPr marL="0" indent="0">
              <a:buNone/>
            </a:pPr>
            <a:endParaRPr lang="en-IN" dirty="0"/>
          </a:p>
          <a:p>
            <a:pPr marL="0" indent="0">
              <a:buNone/>
            </a:pPr>
            <a:r>
              <a:rPr lang="en-IN" dirty="0"/>
              <a:t>	</a:t>
            </a:r>
            <a:r>
              <a:rPr lang="en-IN" sz="2800" dirty="0">
                <a:solidFill>
                  <a:schemeClr val="tx1">
                    <a:lumMod val="85000"/>
                    <a:lumOff val="15000"/>
                  </a:schemeClr>
                </a:solidFill>
                <a:latin typeface="Times New Roman" panose="02020603050405020304" charset="0"/>
                <a:cs typeface="Times New Roman" panose="02020603050405020304" charset="0"/>
              </a:rPr>
              <a:t>Arduino IDE Software</a:t>
            </a:r>
          </a:p>
          <a:p>
            <a:pPr marL="0" indent="0">
              <a:buNone/>
            </a:pPr>
            <a:r>
              <a:rPr lang="en-IN" sz="2800" dirty="0">
                <a:latin typeface="Times New Roman" panose="02020603050405020304" charset="0"/>
                <a:cs typeface="Times New Roman" panose="02020603050405020304" charset="0"/>
              </a:rPr>
              <a:t>           </a:t>
            </a:r>
            <a:r>
              <a:rPr lang="en-IN" sz="2800" dirty="0">
                <a:solidFill>
                  <a:schemeClr val="tx1">
                    <a:lumMod val="85000"/>
                    <a:lumOff val="15000"/>
                  </a:schemeClr>
                </a:solidFill>
                <a:latin typeface="Times New Roman" panose="02020603050405020304" charset="0"/>
                <a:cs typeface="Times New Roman" panose="02020603050405020304" charset="0"/>
              </a:rPr>
              <a:t>Website : </a:t>
            </a:r>
            <a:r>
              <a:rPr lang="en-IN" sz="2800" dirty="0">
                <a:solidFill>
                  <a:schemeClr val="bg2">
                    <a:lumMod val="50000"/>
                  </a:schemeClr>
                </a:solidFill>
              </a:rPr>
              <a:t>https://www.arduino.cc/en/software</a:t>
            </a:r>
          </a:p>
        </p:txBody>
      </p:sp>
      <p:pic>
        <p:nvPicPr>
          <p:cNvPr id="5124" name="Picture 4" descr="How To Install the Arduino IDE — Nonsc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4188" y="3687854"/>
            <a:ext cx="5405717" cy="17985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4045" y="200025"/>
            <a:ext cx="11113770" cy="1450975"/>
          </a:xfrm>
        </p:spPr>
        <p:txBody>
          <a:bodyPr/>
          <a:lstStyle/>
          <a:p>
            <a:r>
              <a:rPr lang="en-US" sz="4400" b="1" dirty="0">
                <a:effectLst>
                  <a:outerShdw blurRad="38100" dist="38100" dir="2700000" algn="tl">
                    <a:srgbClr val="000000">
                      <a:alpha val="43137"/>
                    </a:srgbClr>
                  </a:outerShdw>
                </a:effectLst>
                <a:latin typeface="Times New Roman" panose="02020603050405020304" charset="0"/>
                <a:cs typeface="Times New Roman" panose="02020603050405020304" charset="0"/>
              </a:rPr>
              <a:t>BLOCK DIAGRAM FOR SMART SHOE</a:t>
            </a:r>
            <a:r>
              <a:rPr lang="en-US" sz="4400" b="1" dirty="0">
                <a:effectLst>
                  <a:outerShdw blurRad="38100" dist="38100" dir="2700000" algn="tl">
                    <a:srgbClr val="000000">
                      <a:alpha val="43137"/>
                    </a:srgbClr>
                  </a:outerShdw>
                </a:effectLst>
              </a:rPr>
              <a:t> </a:t>
            </a:r>
            <a:endParaRPr lang="en-IN" sz="4400" b="1" dirty="0">
              <a:effectLst>
                <a:outerShdw blurRad="38100" dist="38100" dir="2700000" algn="tl">
                  <a:srgbClr val="000000">
                    <a:alpha val="43137"/>
                  </a:srgbClr>
                </a:outerShdw>
              </a:effectLst>
            </a:endParaRPr>
          </a:p>
        </p:txBody>
      </p:sp>
      <p:sp>
        <p:nvSpPr>
          <p:cNvPr id="4" name="Rectangle: Rounded Corners 3"/>
          <p:cNvSpPr/>
          <p:nvPr/>
        </p:nvSpPr>
        <p:spPr>
          <a:xfrm>
            <a:off x="5219453" y="2138516"/>
            <a:ext cx="1814053" cy="3613355"/>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Arduino Nano</a:t>
            </a:r>
            <a:endParaRPr lang="en-IN" dirty="0"/>
          </a:p>
        </p:txBody>
      </p:sp>
      <p:sp>
        <p:nvSpPr>
          <p:cNvPr id="5" name="Rectangle: Rounded Corners 4"/>
          <p:cNvSpPr/>
          <p:nvPr/>
        </p:nvSpPr>
        <p:spPr>
          <a:xfrm>
            <a:off x="3172377" y="2472685"/>
            <a:ext cx="1519083" cy="1113503"/>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Ultra Sonic Sensor</a:t>
            </a:r>
            <a:endParaRPr lang="en-IN" dirty="0"/>
          </a:p>
        </p:txBody>
      </p:sp>
      <p:sp>
        <p:nvSpPr>
          <p:cNvPr id="12" name="Rectangle: Rounded Corners 11"/>
          <p:cNvSpPr/>
          <p:nvPr/>
        </p:nvSpPr>
        <p:spPr>
          <a:xfrm>
            <a:off x="9727546" y="2330245"/>
            <a:ext cx="1474838" cy="31530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endParaRPr lang="en-IN" dirty="0"/>
          </a:p>
        </p:txBody>
      </p:sp>
      <p:sp>
        <p:nvSpPr>
          <p:cNvPr id="13" name="Rectangle: Rounded Corners 12"/>
          <p:cNvSpPr/>
          <p:nvPr/>
        </p:nvSpPr>
        <p:spPr>
          <a:xfrm>
            <a:off x="989616" y="4282311"/>
            <a:ext cx="1814053" cy="100289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Piezoelectric Sensor</a:t>
            </a:r>
            <a:endParaRPr lang="en-IN" dirty="0"/>
          </a:p>
        </p:txBody>
      </p:sp>
      <p:sp>
        <p:nvSpPr>
          <p:cNvPr id="14" name="Rectangle: Rounded Corners 13"/>
          <p:cNvSpPr/>
          <p:nvPr/>
        </p:nvSpPr>
        <p:spPr>
          <a:xfrm>
            <a:off x="3395817" y="4156950"/>
            <a:ext cx="1224116" cy="1253613"/>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Battery</a:t>
            </a:r>
            <a:endParaRPr lang="en-IN" dirty="0"/>
          </a:p>
        </p:txBody>
      </p:sp>
      <p:sp>
        <p:nvSpPr>
          <p:cNvPr id="15" name="Cloud 14"/>
          <p:cNvSpPr/>
          <p:nvPr/>
        </p:nvSpPr>
        <p:spPr>
          <a:xfrm>
            <a:off x="613532" y="2358761"/>
            <a:ext cx="2123767" cy="1445342"/>
          </a:xfrm>
          <a:prstGeom prst="cloud">
            <a:avLst/>
          </a:prstGeom>
          <a:solidFill>
            <a:schemeClr val="bg2">
              <a:lumMod val="5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Object</a:t>
            </a:r>
            <a:endParaRPr lang="en-IN" dirty="0"/>
          </a:p>
        </p:txBody>
      </p:sp>
      <p:sp>
        <p:nvSpPr>
          <p:cNvPr id="16" name="Rectangle: Rounded Corners 15"/>
          <p:cNvSpPr/>
          <p:nvPr/>
        </p:nvSpPr>
        <p:spPr>
          <a:xfrm>
            <a:off x="7514877" y="3051270"/>
            <a:ext cx="1579307" cy="1450757"/>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Vibration Motor</a:t>
            </a:r>
            <a:endParaRPr lang="en-IN" dirty="0"/>
          </a:p>
        </p:txBody>
      </p:sp>
      <p:sp>
        <p:nvSpPr>
          <p:cNvPr id="18" name="Arrow: Right 17"/>
          <p:cNvSpPr/>
          <p:nvPr/>
        </p:nvSpPr>
        <p:spPr>
          <a:xfrm>
            <a:off x="7003026" y="3586421"/>
            <a:ext cx="532171"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p:cNvSpPr/>
          <p:nvPr/>
        </p:nvSpPr>
        <p:spPr>
          <a:xfrm>
            <a:off x="4713582" y="2886996"/>
            <a:ext cx="532171"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Right 19"/>
          <p:cNvSpPr/>
          <p:nvPr/>
        </p:nvSpPr>
        <p:spPr>
          <a:xfrm>
            <a:off x="4668600" y="4621525"/>
            <a:ext cx="532171"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Right 20"/>
          <p:cNvSpPr/>
          <p:nvPr/>
        </p:nvSpPr>
        <p:spPr>
          <a:xfrm>
            <a:off x="2618084" y="2850129"/>
            <a:ext cx="532171"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Right 21"/>
          <p:cNvSpPr/>
          <p:nvPr/>
        </p:nvSpPr>
        <p:spPr>
          <a:xfrm>
            <a:off x="2832421" y="4617837"/>
            <a:ext cx="532171"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Arrow: Right 23"/>
          <p:cNvSpPr/>
          <p:nvPr/>
        </p:nvSpPr>
        <p:spPr>
          <a:xfrm>
            <a:off x="9155553" y="3586715"/>
            <a:ext cx="613042" cy="3650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065" y="200025"/>
            <a:ext cx="10999470" cy="1450975"/>
          </a:xfrm>
        </p:spPr>
        <p:txBody>
          <a:bodyPr/>
          <a:lstStyle/>
          <a:p>
            <a:r>
              <a:rPr lang="en-US" sz="4000" b="1" dirty="0">
                <a:effectLst>
                  <a:outerShdw blurRad="38100" dist="38100" dir="2700000" algn="tl">
                    <a:srgbClr val="000000">
                      <a:alpha val="43137"/>
                    </a:srgbClr>
                  </a:outerShdw>
                </a:effectLst>
                <a:latin typeface="Times New Roman" panose="02020603050405020304" charset="0"/>
                <a:cs typeface="Times New Roman" panose="02020603050405020304" charset="0"/>
              </a:rPr>
              <a:t>BLOCK DIAGRAM FOR CHEST MOUNTED ALERT SYSTEM</a:t>
            </a:r>
            <a:endParaRPr lang="en-IN" sz="4000" b="1" dirty="0">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
        <p:nvSpPr>
          <p:cNvPr id="4" name="Rectangle: Rounded Corners 3"/>
          <p:cNvSpPr/>
          <p:nvPr/>
        </p:nvSpPr>
        <p:spPr>
          <a:xfrm>
            <a:off x="5219453" y="2138516"/>
            <a:ext cx="1814053" cy="3613355"/>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Arduino Nano</a:t>
            </a:r>
            <a:endParaRPr lang="en-IN" dirty="0"/>
          </a:p>
        </p:txBody>
      </p:sp>
      <p:sp>
        <p:nvSpPr>
          <p:cNvPr id="5" name="Rectangle: Rounded Corners 4"/>
          <p:cNvSpPr/>
          <p:nvPr/>
        </p:nvSpPr>
        <p:spPr>
          <a:xfrm>
            <a:off x="3172377" y="3318505"/>
            <a:ext cx="1519083" cy="1113503"/>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Ultra Sonic Sensor</a:t>
            </a:r>
            <a:endParaRPr lang="en-IN" dirty="0"/>
          </a:p>
        </p:txBody>
      </p:sp>
      <p:sp>
        <p:nvSpPr>
          <p:cNvPr id="10" name="Rectangle: Rounded Corners 9"/>
          <p:cNvSpPr/>
          <p:nvPr/>
        </p:nvSpPr>
        <p:spPr>
          <a:xfrm>
            <a:off x="7591077" y="3098369"/>
            <a:ext cx="1579306" cy="1450756"/>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Buzzer</a:t>
            </a:r>
            <a:endParaRPr lang="en-IN" dirty="0"/>
          </a:p>
        </p:txBody>
      </p:sp>
      <p:sp>
        <p:nvSpPr>
          <p:cNvPr id="12" name="Rectangle: Rounded Corners 11"/>
          <p:cNvSpPr/>
          <p:nvPr/>
        </p:nvSpPr>
        <p:spPr>
          <a:xfrm>
            <a:off x="9727546" y="2330245"/>
            <a:ext cx="1474838" cy="31530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a:t>
            </a:r>
            <a:endParaRPr lang="en-IN" dirty="0"/>
          </a:p>
        </p:txBody>
      </p:sp>
      <p:sp>
        <p:nvSpPr>
          <p:cNvPr id="15" name="Cloud 14"/>
          <p:cNvSpPr/>
          <p:nvPr/>
        </p:nvSpPr>
        <p:spPr>
          <a:xfrm>
            <a:off x="520187" y="3097901"/>
            <a:ext cx="2123767" cy="1445342"/>
          </a:xfrm>
          <a:prstGeom prst="cloud">
            <a:avLst/>
          </a:prstGeom>
          <a:solidFill>
            <a:schemeClr val="bg2">
              <a:lumMod val="5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Object</a:t>
            </a:r>
            <a:endParaRPr lang="en-IN" dirty="0"/>
          </a:p>
        </p:txBody>
      </p:sp>
      <p:sp>
        <p:nvSpPr>
          <p:cNvPr id="17" name="Arrow: Right 16"/>
          <p:cNvSpPr/>
          <p:nvPr/>
        </p:nvSpPr>
        <p:spPr>
          <a:xfrm>
            <a:off x="7058906" y="3658414"/>
            <a:ext cx="532171"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p:cNvSpPr/>
          <p:nvPr/>
        </p:nvSpPr>
        <p:spPr>
          <a:xfrm>
            <a:off x="4725647" y="3734086"/>
            <a:ext cx="532171"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Right 20"/>
          <p:cNvSpPr/>
          <p:nvPr/>
        </p:nvSpPr>
        <p:spPr>
          <a:xfrm>
            <a:off x="2606019" y="3734049"/>
            <a:ext cx="532171" cy="32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Right 22"/>
          <p:cNvSpPr/>
          <p:nvPr/>
        </p:nvSpPr>
        <p:spPr>
          <a:xfrm>
            <a:off x="9114503" y="3658217"/>
            <a:ext cx="613042" cy="3650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dirty="0">
                <a:effectLst>
                  <a:outerShdw blurRad="38100" dist="38100" dir="2700000" algn="tl">
                    <a:srgbClr val="000000">
                      <a:alpha val="43137"/>
                    </a:srgbClr>
                  </a:outerShdw>
                </a:effectLst>
                <a:latin typeface="Times New Roman" panose="02020603050405020304" charset="0"/>
                <a:cs typeface="Times New Roman" panose="02020603050405020304" charset="0"/>
              </a:rPr>
              <a:t>RESULTS - Output for Smart Footwear</a:t>
            </a:r>
            <a:endParaRPr lang="en-IN" sz="4400" b="1" dirty="0">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
        <p:nvSpPr>
          <p:cNvPr id="4" name="Text Box 3"/>
          <p:cNvSpPr txBox="1"/>
          <p:nvPr/>
        </p:nvSpPr>
        <p:spPr>
          <a:xfrm>
            <a:off x="1573530" y="1949450"/>
            <a:ext cx="4806950" cy="621030"/>
          </a:xfrm>
          <a:prstGeom prst="rect">
            <a:avLst/>
          </a:prstGeom>
          <a:noFill/>
        </p:spPr>
        <p:txBody>
          <a:bodyPr wrap="square" rtlCol="0">
            <a:noAutofit/>
          </a:bodyPr>
          <a:lstStyle/>
          <a:p>
            <a:r>
              <a:rPr lang="en-US" sz="2400">
                <a:latin typeface="Times New Roman" panose="02020603050405020304" charset="0"/>
                <a:cs typeface="Times New Roman" panose="02020603050405020304" charset="0"/>
              </a:rPr>
              <a:t>Sensor and Vibration Motor Working output</a:t>
            </a:r>
          </a:p>
        </p:txBody>
      </p:sp>
      <p:pic>
        <p:nvPicPr>
          <p:cNvPr id="10" name="Picture 9" descr="IMG_20231108_235032"/>
          <p:cNvPicPr>
            <a:picLocks noChangeAspect="1"/>
          </p:cNvPicPr>
          <p:nvPr/>
        </p:nvPicPr>
        <p:blipFill>
          <a:blip r:embed="rId2"/>
          <a:stretch>
            <a:fillRect/>
          </a:stretch>
        </p:blipFill>
        <p:spPr>
          <a:xfrm rot="5400000">
            <a:off x="2398395" y="2354580"/>
            <a:ext cx="3157220" cy="4431030"/>
          </a:xfrm>
          <a:prstGeom prst="rect">
            <a:avLst/>
          </a:prstGeom>
        </p:spPr>
      </p:pic>
      <p:pic>
        <p:nvPicPr>
          <p:cNvPr id="11" name="Picture 10" descr="IMG_20231108_235057"/>
          <p:cNvPicPr>
            <a:picLocks noChangeAspect="1"/>
          </p:cNvPicPr>
          <p:nvPr/>
        </p:nvPicPr>
        <p:blipFill>
          <a:blip r:embed="rId3"/>
          <a:stretch>
            <a:fillRect/>
          </a:stretch>
        </p:blipFill>
        <p:spPr>
          <a:xfrm>
            <a:off x="7558405" y="2722245"/>
            <a:ext cx="3180080" cy="3426460"/>
          </a:xfrm>
          <a:prstGeom prst="rect">
            <a:avLst/>
          </a:prstGeom>
        </p:spPr>
      </p:pic>
      <p:sp>
        <p:nvSpPr>
          <p:cNvPr id="12" name="Text Box 11"/>
          <p:cNvSpPr txBox="1"/>
          <p:nvPr/>
        </p:nvSpPr>
        <p:spPr>
          <a:xfrm>
            <a:off x="7261860" y="1797685"/>
            <a:ext cx="3716020" cy="772795"/>
          </a:xfrm>
          <a:prstGeom prst="rect">
            <a:avLst/>
          </a:prstGeom>
          <a:noFill/>
        </p:spPr>
        <p:txBody>
          <a:bodyPr wrap="square" rtlCol="0">
            <a:noAutofit/>
          </a:bodyPr>
          <a:lstStyle/>
          <a:p>
            <a:r>
              <a:rPr lang="en-US" sz="2400">
                <a:latin typeface="Times New Roman" panose="02020603050405020304" charset="0"/>
                <a:cs typeface="Times New Roman" panose="02020603050405020304" charset="0"/>
              </a:rPr>
              <a:t>Rechargeable Battery with Piezoelectric Sensors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a:effectLst>
                  <a:outerShdw blurRad="38100" dist="38100" dir="2700000" algn="tl">
                    <a:srgbClr val="000000">
                      <a:alpha val="43137"/>
                    </a:srgbClr>
                  </a:outerShdw>
                </a:effectLst>
                <a:latin typeface="Times New Roman" panose="02020603050405020304" charset="0"/>
                <a:cs typeface="Times New Roman" panose="02020603050405020304" charset="0"/>
              </a:rPr>
              <a:t>RESULT FOR CHEST MOUNTED ALERT SYSTEM </a:t>
            </a:r>
          </a:p>
        </p:txBody>
      </p:sp>
      <p:pic>
        <p:nvPicPr>
          <p:cNvPr id="8" name="Content Placeholder 7" descr="IMG_20231109_060612"/>
          <p:cNvPicPr>
            <a:picLocks noGrp="1" noChangeAspect="1"/>
          </p:cNvPicPr>
          <p:nvPr>
            <p:ph idx="1"/>
          </p:nvPr>
        </p:nvPicPr>
        <p:blipFill>
          <a:blip r:embed="rId2"/>
          <a:stretch>
            <a:fillRect/>
          </a:stretch>
        </p:blipFill>
        <p:spPr>
          <a:xfrm>
            <a:off x="2646680" y="1959610"/>
            <a:ext cx="6958330" cy="402336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9021" y="394977"/>
            <a:ext cx="10058400" cy="1450757"/>
          </a:xfrm>
        </p:spPr>
        <p:txBody>
          <a:bodyPr/>
          <a:lstStyle/>
          <a:p>
            <a:r>
              <a:rPr lang="en-US" b="1" dirty="0">
                <a:effectLst>
                  <a:outerShdw blurRad="38100" dist="38100" dir="2700000" algn="tl">
                    <a:srgbClr val="000000">
                      <a:alpha val="43137"/>
                    </a:srgbClr>
                  </a:outerShdw>
                </a:effectLst>
                <a:latin typeface="Times New Roman" panose="02020603050405020304" charset="0"/>
                <a:cs typeface="Times New Roman" panose="02020603050405020304" charset="0"/>
              </a:rPr>
              <a:t>R</a:t>
            </a:r>
            <a:r>
              <a:rPr lang="en-IN" altLang="en-US" b="1" dirty="0">
                <a:effectLst>
                  <a:outerShdw blurRad="38100" dist="38100" dir="2700000" algn="tl">
                    <a:srgbClr val="000000">
                      <a:alpha val="43137"/>
                    </a:srgbClr>
                  </a:outerShdw>
                </a:effectLst>
                <a:latin typeface="Times New Roman" panose="02020603050405020304" charset="0"/>
                <a:cs typeface="Times New Roman" panose="02020603050405020304" charset="0"/>
              </a:rPr>
              <a:t>EFERENCES</a:t>
            </a:r>
          </a:p>
        </p:txBody>
      </p:sp>
      <p:sp>
        <p:nvSpPr>
          <p:cNvPr id="9" name="Content Placeholder 8"/>
          <p:cNvSpPr>
            <a:spLocks noGrp="1"/>
          </p:cNvSpPr>
          <p:nvPr>
            <p:ph idx="1"/>
          </p:nvPr>
        </p:nvSpPr>
        <p:spPr>
          <a:xfrm>
            <a:off x="909021" y="1845734"/>
            <a:ext cx="10399955" cy="4023360"/>
          </a:xfrm>
        </p:spPr>
        <p:txBody>
          <a:bodyPr>
            <a:normAutofit/>
          </a:bodyPr>
          <a:lstStyle/>
          <a:p>
            <a:pPr marL="457200" indent="-457200">
              <a:buFont typeface="+mj-lt"/>
              <a:buAutoNum type="arabicPeriod"/>
            </a:pPr>
            <a:r>
              <a:rPr lang="en-US" sz="1600" dirty="0" err="1">
                <a:solidFill>
                  <a:schemeClr val="tx1">
                    <a:lumMod val="95000"/>
                    <a:lumOff val="5000"/>
                  </a:schemeClr>
                </a:solidFill>
                <a:latin typeface="Times New Roman" panose="02020603050405020304" charset="0"/>
                <a:cs typeface="Times New Roman" panose="02020603050405020304" charset="0"/>
              </a:rPr>
              <a:t>P.E.Darney</a:t>
            </a:r>
            <a:r>
              <a:rPr lang="en-US" sz="1600" dirty="0">
                <a:solidFill>
                  <a:schemeClr val="tx1">
                    <a:lumMod val="95000"/>
                    <a:lumOff val="5000"/>
                  </a:schemeClr>
                </a:solidFill>
                <a:latin typeface="Times New Roman" panose="02020603050405020304" charset="0"/>
                <a:cs typeface="Times New Roman" panose="02020603050405020304" charset="0"/>
              </a:rPr>
              <a:t>, </a:t>
            </a:r>
            <a:r>
              <a:rPr lang="en-US" sz="1600" dirty="0" err="1">
                <a:solidFill>
                  <a:schemeClr val="tx1">
                    <a:lumMod val="95000"/>
                    <a:lumOff val="5000"/>
                  </a:schemeClr>
                </a:solidFill>
                <a:latin typeface="Times New Roman" panose="02020603050405020304" charset="0"/>
                <a:cs typeface="Times New Roman" panose="02020603050405020304" charset="0"/>
              </a:rPr>
              <a:t>A.E.Muthu</a:t>
            </a:r>
            <a:r>
              <a:rPr lang="en-US" sz="1600" dirty="0">
                <a:solidFill>
                  <a:schemeClr val="tx1">
                    <a:lumMod val="95000"/>
                    <a:lumOff val="5000"/>
                  </a:schemeClr>
                </a:solidFill>
                <a:latin typeface="Times New Roman" panose="02020603050405020304" charset="0"/>
                <a:cs typeface="Times New Roman" panose="02020603050405020304" charset="0"/>
              </a:rPr>
              <a:t>, </a:t>
            </a:r>
            <a:r>
              <a:rPr lang="en-US" sz="1600" dirty="0" err="1">
                <a:solidFill>
                  <a:schemeClr val="tx1">
                    <a:lumMod val="95000"/>
                    <a:lumOff val="5000"/>
                  </a:schemeClr>
                </a:solidFill>
                <a:latin typeface="Times New Roman" panose="02020603050405020304" charset="0"/>
                <a:cs typeface="Times New Roman" panose="02020603050405020304" charset="0"/>
              </a:rPr>
              <a:t>K.Jeyakumar</a:t>
            </a:r>
            <a:r>
              <a:rPr lang="en-US" sz="1600" dirty="0">
                <a:solidFill>
                  <a:schemeClr val="tx1">
                    <a:lumMod val="95000"/>
                    <a:lumOff val="5000"/>
                  </a:schemeClr>
                </a:solidFill>
                <a:latin typeface="Times New Roman" panose="02020603050405020304" charset="0"/>
                <a:cs typeface="Times New Roman" panose="02020603050405020304" charset="0"/>
              </a:rPr>
              <a:t>, </a:t>
            </a:r>
            <a:r>
              <a:rPr lang="en-US" sz="1600" dirty="0" err="1">
                <a:solidFill>
                  <a:schemeClr val="tx1">
                    <a:lumMod val="95000"/>
                    <a:lumOff val="5000"/>
                  </a:schemeClr>
                </a:solidFill>
                <a:latin typeface="Times New Roman" panose="02020603050405020304" charset="0"/>
                <a:cs typeface="Times New Roman" panose="02020603050405020304" charset="0"/>
              </a:rPr>
              <a:t>R.S.Krishnan</a:t>
            </a:r>
            <a:r>
              <a:rPr lang="en-US" sz="1600" dirty="0">
                <a:solidFill>
                  <a:schemeClr val="tx1">
                    <a:lumMod val="95000"/>
                    <a:lumOff val="5000"/>
                  </a:schemeClr>
                </a:solidFill>
                <a:latin typeface="Times New Roman" panose="02020603050405020304" charset="0"/>
                <a:cs typeface="Times New Roman" panose="02020603050405020304" charset="0"/>
              </a:rPr>
              <a:t>, K </a:t>
            </a:r>
            <a:r>
              <a:rPr lang="en-US" sz="1600" dirty="0" err="1">
                <a:solidFill>
                  <a:schemeClr val="tx1">
                    <a:lumMod val="95000"/>
                    <a:lumOff val="5000"/>
                  </a:schemeClr>
                </a:solidFill>
                <a:latin typeface="Times New Roman" panose="02020603050405020304" charset="0"/>
                <a:cs typeface="Times New Roman" panose="02020603050405020304" charset="0"/>
              </a:rPr>
              <a:t>L.Narayanan</a:t>
            </a:r>
            <a:r>
              <a:rPr lang="en-US" sz="1600" dirty="0">
                <a:solidFill>
                  <a:schemeClr val="tx1">
                    <a:lumMod val="95000"/>
                    <a:lumOff val="5000"/>
                  </a:schemeClr>
                </a:solidFill>
                <a:latin typeface="Times New Roman" panose="02020603050405020304" charset="0"/>
                <a:cs typeface="Times New Roman" panose="02020603050405020304" charset="0"/>
              </a:rPr>
              <a:t> and </a:t>
            </a:r>
            <a:r>
              <a:rPr lang="en-US" sz="1600" dirty="0" err="1">
                <a:solidFill>
                  <a:schemeClr val="tx1">
                    <a:lumMod val="95000"/>
                    <a:lumOff val="5000"/>
                  </a:schemeClr>
                </a:solidFill>
                <a:latin typeface="Times New Roman" panose="02020603050405020304" charset="0"/>
                <a:cs typeface="Times New Roman" panose="02020603050405020304" charset="0"/>
              </a:rPr>
              <a:t>Y.H.Robinson</a:t>
            </a:r>
            <a:r>
              <a:rPr lang="en-US" sz="1600" dirty="0">
                <a:solidFill>
                  <a:schemeClr val="tx1">
                    <a:lumMod val="95000"/>
                    <a:lumOff val="5000"/>
                  </a:schemeClr>
                </a:solidFill>
                <a:latin typeface="Times New Roman" panose="02020603050405020304" charset="0"/>
                <a:cs typeface="Times New Roman" panose="02020603050405020304" charset="0"/>
              </a:rPr>
              <a:t>, "IoT based Smart Shoes for Blind people," 2022 3rd International Conference on Electronics and Sustainable Communication Systems (ICESC), Coimbatore, India, 2022, pp. 524-529, </a:t>
            </a:r>
            <a:r>
              <a:rPr lang="en-US" sz="1600" dirty="0" err="1">
                <a:solidFill>
                  <a:schemeClr val="tx1">
                    <a:lumMod val="95000"/>
                    <a:lumOff val="5000"/>
                  </a:schemeClr>
                </a:solidFill>
                <a:latin typeface="Times New Roman" panose="02020603050405020304" charset="0"/>
                <a:cs typeface="Times New Roman" panose="02020603050405020304" charset="0"/>
              </a:rPr>
              <a:t>doi</a:t>
            </a:r>
            <a:r>
              <a:rPr lang="en-US" sz="1600" dirty="0">
                <a:solidFill>
                  <a:schemeClr val="tx1">
                    <a:lumMod val="95000"/>
                    <a:lumOff val="5000"/>
                  </a:schemeClr>
                </a:solidFill>
                <a:latin typeface="Times New Roman" panose="02020603050405020304" charset="0"/>
                <a:cs typeface="Times New Roman" panose="02020603050405020304" charset="0"/>
              </a:rPr>
              <a:t>: 10.1109/ICESC54411.2022.9885322.</a:t>
            </a:r>
          </a:p>
          <a:p>
            <a:pPr marL="457200" indent="-457200">
              <a:buFont typeface="+mj-lt"/>
              <a:buAutoNum type="arabicPeriod"/>
            </a:pPr>
            <a:r>
              <a:rPr lang="en-US" sz="1600" dirty="0">
                <a:solidFill>
                  <a:schemeClr val="tx1"/>
                </a:solidFill>
                <a:latin typeface="Times New Roman" panose="02020603050405020304" charset="0"/>
                <a:ea typeface="+mn-lt"/>
                <a:cs typeface="Times New Roman" panose="02020603050405020304" charset="0"/>
              </a:rPr>
              <a:t>T. </a:t>
            </a:r>
            <a:r>
              <a:rPr lang="en-US" sz="1600" dirty="0" err="1">
                <a:solidFill>
                  <a:schemeClr val="tx1"/>
                </a:solidFill>
                <a:latin typeface="Times New Roman" panose="02020603050405020304" charset="0"/>
                <a:ea typeface="+mn-lt"/>
                <a:cs typeface="Times New Roman" panose="02020603050405020304" charset="0"/>
              </a:rPr>
              <a:t>Chava</a:t>
            </a:r>
            <a:r>
              <a:rPr lang="en-US" sz="1600" dirty="0">
                <a:solidFill>
                  <a:schemeClr val="tx1"/>
                </a:solidFill>
                <a:latin typeface="Times New Roman" panose="02020603050405020304" charset="0"/>
                <a:ea typeface="+mn-lt"/>
                <a:cs typeface="Times New Roman" panose="02020603050405020304" charset="0"/>
              </a:rPr>
              <a:t>, A. T. Srinivas, A. L. Sai and V. </a:t>
            </a:r>
            <a:r>
              <a:rPr lang="en-US" sz="1600" dirty="0" err="1">
                <a:solidFill>
                  <a:schemeClr val="tx1"/>
                </a:solidFill>
                <a:latin typeface="Times New Roman" panose="02020603050405020304" charset="0"/>
                <a:ea typeface="+mn-lt"/>
                <a:cs typeface="Times New Roman" panose="02020603050405020304" charset="0"/>
              </a:rPr>
              <a:t>Rachapudi</a:t>
            </a:r>
            <a:r>
              <a:rPr lang="en-US" sz="1600" dirty="0">
                <a:solidFill>
                  <a:schemeClr val="tx1"/>
                </a:solidFill>
                <a:latin typeface="Times New Roman" panose="02020603050405020304" charset="0"/>
                <a:ea typeface="+mn-lt"/>
                <a:cs typeface="Times New Roman" panose="02020603050405020304" charset="0"/>
              </a:rPr>
              <a:t>, "IoT based Smart Shoe for the Blind," </a:t>
            </a:r>
            <a:r>
              <a:rPr lang="en-US" sz="1600" i="1" dirty="0">
                <a:solidFill>
                  <a:schemeClr val="tx1"/>
                </a:solidFill>
                <a:latin typeface="Times New Roman" panose="02020603050405020304" charset="0"/>
                <a:ea typeface="+mn-lt"/>
                <a:cs typeface="Times New Roman" panose="02020603050405020304" charset="0"/>
              </a:rPr>
              <a:t>2021 6th International Conference on Inventive Computation Technologies (ICICT)</a:t>
            </a:r>
            <a:r>
              <a:rPr lang="en-US" sz="1600" dirty="0">
                <a:solidFill>
                  <a:schemeClr val="tx1"/>
                </a:solidFill>
                <a:latin typeface="Times New Roman" panose="02020603050405020304" charset="0"/>
                <a:ea typeface="+mn-lt"/>
                <a:cs typeface="Times New Roman" panose="02020603050405020304" charset="0"/>
              </a:rPr>
              <a:t>, Coimbatore, India, 2021, pp. 220-223, </a:t>
            </a:r>
            <a:r>
              <a:rPr lang="en-US" sz="1600" dirty="0" err="1">
                <a:solidFill>
                  <a:schemeClr val="tx1"/>
                </a:solidFill>
                <a:latin typeface="Times New Roman" panose="02020603050405020304" charset="0"/>
                <a:ea typeface="+mn-lt"/>
                <a:cs typeface="Times New Roman" panose="02020603050405020304" charset="0"/>
              </a:rPr>
              <a:t>doi</a:t>
            </a:r>
            <a:r>
              <a:rPr lang="en-US" sz="1600" dirty="0">
                <a:solidFill>
                  <a:schemeClr val="tx1"/>
                </a:solidFill>
                <a:latin typeface="Times New Roman" panose="02020603050405020304" charset="0"/>
                <a:ea typeface="+mn-lt"/>
                <a:cs typeface="Times New Roman" panose="02020603050405020304" charset="0"/>
              </a:rPr>
              <a:t>: 10.1109/ICICT50816.2021.9358759</a:t>
            </a:r>
          </a:p>
          <a:p>
            <a:pPr marL="457200" indent="-457200">
              <a:buFont typeface="+mj-lt"/>
              <a:buAutoNum type="arabicPeriod"/>
            </a:pPr>
            <a:r>
              <a:rPr lang="en-US" sz="1600" dirty="0" err="1">
                <a:solidFill>
                  <a:schemeClr val="tx1"/>
                </a:solidFill>
                <a:latin typeface="Times New Roman" panose="02020603050405020304" charset="0"/>
                <a:ea typeface="+mn-lt"/>
                <a:cs typeface="Times New Roman" panose="02020603050405020304" charset="0"/>
              </a:rPr>
              <a:t>G.Prasanthi</a:t>
            </a:r>
            <a:r>
              <a:rPr lang="en-US" sz="1600" dirty="0">
                <a:solidFill>
                  <a:schemeClr val="tx1"/>
                </a:solidFill>
                <a:latin typeface="Times New Roman" panose="02020603050405020304" charset="0"/>
                <a:ea typeface="+mn-lt"/>
                <a:cs typeface="Times New Roman" panose="02020603050405020304" charset="0"/>
              </a:rPr>
              <a:t>, </a:t>
            </a:r>
            <a:r>
              <a:rPr lang="en-US" sz="1600" dirty="0" err="1">
                <a:solidFill>
                  <a:schemeClr val="tx1"/>
                </a:solidFill>
                <a:latin typeface="Times New Roman" panose="02020603050405020304" charset="0"/>
                <a:ea typeface="+mn-lt"/>
                <a:cs typeface="Times New Roman" panose="02020603050405020304" charset="0"/>
              </a:rPr>
              <a:t>P.Tejaswitha</a:t>
            </a:r>
            <a:r>
              <a:rPr lang="en-US" sz="1600" dirty="0">
                <a:solidFill>
                  <a:schemeClr val="tx1"/>
                </a:solidFill>
                <a:latin typeface="Times New Roman" panose="02020603050405020304" charset="0"/>
                <a:ea typeface="+mn-lt"/>
                <a:cs typeface="Times New Roman" panose="02020603050405020304" charset="0"/>
              </a:rPr>
              <a:t> “ Sensor assisted stick for the blind people” Transactions on Engineering and Sciences- Issue IX, March 2017  www.ijesird.com, e-ISSN: 2349-6185 </a:t>
            </a:r>
          </a:p>
          <a:p>
            <a:pPr marL="457200" indent="-457200">
              <a:buFont typeface="+mj-lt"/>
              <a:buAutoNum type="arabicPeriod"/>
            </a:pPr>
            <a:r>
              <a:rPr lang="en-US" sz="1600" dirty="0">
                <a:solidFill>
                  <a:schemeClr val="tx1"/>
                </a:solidFill>
                <a:latin typeface="Times New Roman" panose="02020603050405020304" charset="0"/>
                <a:ea typeface="+mn-lt"/>
                <a:cs typeface="Times New Roman" panose="02020603050405020304" charset="0"/>
              </a:rPr>
              <a:t>M. </a:t>
            </a:r>
            <a:r>
              <a:rPr lang="en-US" sz="1600" dirty="0" err="1">
                <a:solidFill>
                  <a:schemeClr val="tx1"/>
                </a:solidFill>
                <a:latin typeface="Times New Roman" panose="02020603050405020304" charset="0"/>
                <a:ea typeface="+mn-lt"/>
                <a:cs typeface="Times New Roman" panose="02020603050405020304" charset="0"/>
              </a:rPr>
              <a:t>Arunkumar</a:t>
            </a:r>
            <a:r>
              <a:rPr lang="en-US" sz="1600" dirty="0">
                <a:solidFill>
                  <a:schemeClr val="tx1"/>
                </a:solidFill>
                <a:latin typeface="Times New Roman" panose="02020603050405020304" charset="0"/>
                <a:ea typeface="+mn-lt"/>
                <a:cs typeface="Times New Roman" panose="02020603050405020304" charset="0"/>
              </a:rPr>
              <a:t> and E. Lokesh, "IoT-Based Navigation Assistance for Visually Impaired People," </a:t>
            </a:r>
            <a:r>
              <a:rPr lang="en-US" sz="1600" i="1" dirty="0">
                <a:solidFill>
                  <a:schemeClr val="tx1"/>
                </a:solidFill>
                <a:latin typeface="Times New Roman" panose="02020603050405020304" charset="0"/>
                <a:ea typeface="+mn-lt"/>
                <a:cs typeface="Times New Roman" panose="02020603050405020304" charset="0"/>
              </a:rPr>
              <a:t>2023 Eighth International Conference on Science Technology Engineering and Mathematics (ICONSTEM)</a:t>
            </a:r>
            <a:r>
              <a:rPr lang="en-US" sz="1600" dirty="0">
                <a:solidFill>
                  <a:schemeClr val="tx1"/>
                </a:solidFill>
                <a:latin typeface="Times New Roman" panose="02020603050405020304" charset="0"/>
                <a:ea typeface="+mn-lt"/>
                <a:cs typeface="Times New Roman" panose="02020603050405020304" charset="0"/>
              </a:rPr>
              <a:t>, Chennai, India, 2023, pp. 1-4, </a:t>
            </a:r>
            <a:r>
              <a:rPr lang="en-US" sz="1600" dirty="0" err="1">
                <a:solidFill>
                  <a:schemeClr val="tx1"/>
                </a:solidFill>
                <a:latin typeface="Times New Roman" panose="02020603050405020304" charset="0"/>
                <a:ea typeface="+mn-lt"/>
                <a:cs typeface="Times New Roman" panose="02020603050405020304" charset="0"/>
              </a:rPr>
              <a:t>doi</a:t>
            </a:r>
            <a:r>
              <a:rPr lang="en-US" sz="1600" dirty="0">
                <a:solidFill>
                  <a:schemeClr val="tx1"/>
                </a:solidFill>
                <a:latin typeface="Times New Roman" panose="02020603050405020304" charset="0"/>
                <a:ea typeface="+mn-lt"/>
                <a:cs typeface="Times New Roman" panose="02020603050405020304" charset="0"/>
              </a:rPr>
              <a:t>: 10.1109/ICONSTEM56934.2023.10142780.</a:t>
            </a:r>
          </a:p>
          <a:p>
            <a:pPr marL="457200" indent="-457200">
              <a:buFont typeface="+mj-lt"/>
              <a:buAutoNum type="arabicPeriod"/>
            </a:pPr>
            <a:r>
              <a:rPr lang="en-IN" sz="1600" b="0" i="0" dirty="0">
                <a:solidFill>
                  <a:schemeClr val="tx1"/>
                </a:solidFill>
                <a:effectLst/>
                <a:latin typeface="Times New Roman" panose="02020603050405020304" charset="0"/>
                <a:cs typeface="Times New Roman" panose="02020603050405020304" charset="0"/>
              </a:rPr>
              <a:t>S. K. Mahadeva, K. </a:t>
            </a:r>
            <a:r>
              <a:rPr lang="en-IN" sz="1600" b="0" i="0" dirty="0" err="1">
                <a:solidFill>
                  <a:schemeClr val="tx1"/>
                </a:solidFill>
                <a:effectLst/>
                <a:latin typeface="Times New Roman" panose="02020603050405020304" charset="0"/>
                <a:cs typeface="Times New Roman" panose="02020603050405020304" charset="0"/>
              </a:rPr>
              <a:t>Walus</a:t>
            </a:r>
            <a:r>
              <a:rPr lang="en-IN" sz="1600" b="0" i="0" dirty="0">
                <a:solidFill>
                  <a:schemeClr val="tx1"/>
                </a:solidFill>
                <a:effectLst/>
                <a:latin typeface="Times New Roman" panose="02020603050405020304" charset="0"/>
                <a:cs typeface="Times New Roman" panose="02020603050405020304" charset="0"/>
              </a:rPr>
              <a:t> and B. </a:t>
            </a:r>
            <a:r>
              <a:rPr lang="en-IN" sz="1600" b="0" i="0" dirty="0" err="1">
                <a:solidFill>
                  <a:schemeClr val="tx1"/>
                </a:solidFill>
                <a:effectLst/>
                <a:latin typeface="Times New Roman" panose="02020603050405020304" charset="0"/>
                <a:cs typeface="Times New Roman" panose="02020603050405020304" charset="0"/>
              </a:rPr>
              <a:t>Stoeber</a:t>
            </a:r>
            <a:r>
              <a:rPr lang="en-IN" sz="1600" b="0" i="0" dirty="0">
                <a:solidFill>
                  <a:schemeClr val="tx1"/>
                </a:solidFill>
                <a:effectLst/>
                <a:latin typeface="Times New Roman" panose="02020603050405020304" charset="0"/>
                <a:cs typeface="Times New Roman" panose="02020603050405020304" charset="0"/>
              </a:rPr>
              <a:t>, "Piezoelectric paper for physical sensing applications," </a:t>
            </a:r>
            <a:r>
              <a:rPr lang="en-IN" sz="1600" b="0" i="1" dirty="0">
                <a:solidFill>
                  <a:schemeClr val="tx1"/>
                </a:solidFill>
                <a:effectLst/>
                <a:latin typeface="Times New Roman" panose="02020603050405020304" charset="0"/>
                <a:cs typeface="Times New Roman" panose="02020603050405020304" charset="0"/>
              </a:rPr>
              <a:t>2015 28th IEEE International Conference on Micro Electro Mechanical Systems (MEMS)</a:t>
            </a:r>
            <a:r>
              <a:rPr lang="en-IN" sz="1600" b="0" i="0" dirty="0">
                <a:solidFill>
                  <a:schemeClr val="tx1"/>
                </a:solidFill>
                <a:effectLst/>
                <a:latin typeface="Times New Roman" panose="02020603050405020304" charset="0"/>
                <a:cs typeface="Times New Roman" panose="02020603050405020304" charset="0"/>
              </a:rPr>
              <a:t>, Estoril, Portugal, 2015, pp. 861-864, </a:t>
            </a:r>
            <a:r>
              <a:rPr lang="en-IN" sz="1600" b="0" i="0" dirty="0" err="1">
                <a:solidFill>
                  <a:schemeClr val="tx1"/>
                </a:solidFill>
                <a:effectLst/>
                <a:latin typeface="Times New Roman" panose="02020603050405020304" charset="0"/>
                <a:cs typeface="Times New Roman" panose="02020603050405020304" charset="0"/>
              </a:rPr>
              <a:t>doi</a:t>
            </a:r>
            <a:r>
              <a:rPr lang="en-IN" sz="1600" b="0" i="0" dirty="0">
                <a:solidFill>
                  <a:schemeClr val="tx1"/>
                </a:solidFill>
                <a:effectLst/>
                <a:latin typeface="Times New Roman" panose="02020603050405020304" charset="0"/>
                <a:cs typeface="Times New Roman" panose="02020603050405020304" charset="0"/>
              </a:rPr>
              <a:t>: 10.1109/MEMSYS.2015.7051095.</a:t>
            </a:r>
            <a:endParaRPr lang="en-US" sz="1600" dirty="0">
              <a:solidFill>
                <a:schemeClr val="tx1"/>
              </a:solidFill>
              <a:latin typeface="Times New Roman" panose="02020603050405020304" charset="0"/>
              <a:cs typeface="Times New Roman" panose="02020603050405020304" charset="0"/>
            </a:endParaRPr>
          </a:p>
          <a:p>
            <a:pPr marL="457200" indent="-457200">
              <a:buFont typeface="+mj-lt"/>
              <a:buAutoNum type="arabicPeriod"/>
            </a:pPr>
            <a:endParaRPr lang="en-US" sz="1600" dirty="0">
              <a:solidFill>
                <a:schemeClr val="tx1"/>
              </a:solidFill>
              <a:latin typeface="Times New Roman" panose="02020603050405020304" charset="0"/>
              <a:ea typeface="+mn-lt"/>
              <a:cs typeface="Times New Roman" panose="02020603050405020304" charset="0"/>
            </a:endParaRPr>
          </a:p>
          <a:p>
            <a:pPr marL="457200" indent="-457200">
              <a:buFont typeface="+mj-lt"/>
              <a:buAutoNum type="arabicPeriod"/>
            </a:pPr>
            <a:endParaRPr lang="en-US" sz="1600" dirty="0">
              <a:solidFill>
                <a:schemeClr val="tx1"/>
              </a:solidFill>
              <a:latin typeface="Times New Roman" panose="02020603050405020304" charset="0"/>
              <a:ea typeface="+mn-lt"/>
              <a:cs typeface="Times New Roman" panose="02020603050405020304" charset="0"/>
            </a:endParaRPr>
          </a:p>
          <a:p>
            <a:endParaRPr lang="en-IN" sz="1600" dirty="0">
              <a:latin typeface="Times New Roman" panose="02020603050405020304" charset="0"/>
              <a:cs typeface="Times New Roman" panose="0202060305040502030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94690" y="2859405"/>
            <a:ext cx="10058400" cy="1450340"/>
          </a:xfrm>
        </p:spPr>
        <p:txBody>
          <a:bodyPr>
            <a:normAutofit fontScale="90000"/>
          </a:bodyPr>
          <a:lstStyle/>
          <a:p>
            <a:pPr algn="ctr">
              <a:lnSpc>
                <a:spcPct val="55000"/>
              </a:lnSpc>
            </a:pPr>
            <a:r>
              <a:rPr lang="en-US" sz="10665" b="1" dirty="0">
                <a:effectLst>
                  <a:outerShdw blurRad="38100" dist="38100" dir="2700000" algn="tl">
                    <a:srgbClr val="000000">
                      <a:alpha val="43137"/>
                    </a:srgbClr>
                  </a:outerShdw>
                </a:effectLst>
                <a:latin typeface="Times New Roman" panose="02020603050405020304" charset="0"/>
                <a:cs typeface="Times New Roman" panose="02020603050405020304" charset="0"/>
              </a:rPr>
              <a:t>THANK YOU</a:t>
            </a:r>
            <a:endParaRPr lang="en-IN" sz="10665" b="1" dirty="0">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4059" y="286603"/>
            <a:ext cx="10281620" cy="1450757"/>
          </a:xfrm>
        </p:spPr>
        <p:txBody>
          <a:bodyPr/>
          <a:lstStyle/>
          <a:p>
            <a:r>
              <a:rPr lang="en-US" b="1" dirty="0">
                <a:effectLst>
                  <a:outerShdw blurRad="38100" dist="38100" dir="2700000" algn="tl">
                    <a:srgbClr val="000000">
                      <a:alpha val="43137"/>
                    </a:srgbClr>
                  </a:outerShdw>
                </a:effectLst>
                <a:latin typeface="Times New Roman" panose="02020603050405020304" charset="0"/>
                <a:cs typeface="Times New Roman" panose="02020603050405020304" charset="0"/>
              </a:rPr>
              <a:t>OBJECTIVE</a:t>
            </a:r>
            <a:endParaRPr lang="en-IN" b="1" dirty="0">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
        <p:nvSpPr>
          <p:cNvPr id="3" name="Content Placeholder 2"/>
          <p:cNvSpPr>
            <a:spLocks noGrp="1"/>
          </p:cNvSpPr>
          <p:nvPr>
            <p:ph sz="half" idx="1"/>
          </p:nvPr>
        </p:nvSpPr>
        <p:spPr>
          <a:xfrm>
            <a:off x="747768" y="1841449"/>
            <a:ext cx="5115150" cy="4087905"/>
          </a:xfrm>
        </p:spPr>
        <p:txBody>
          <a:bodyPr>
            <a:noAutofit/>
          </a:bodyPr>
          <a:lstStyle/>
          <a:p>
            <a:r>
              <a:rPr lang="en-IN" sz="2400" i="0" dirty="0">
                <a:solidFill>
                  <a:schemeClr val="tx1">
                    <a:lumMod val="85000"/>
                    <a:lumOff val="15000"/>
                  </a:schemeClr>
                </a:solidFill>
                <a:effectLst/>
                <a:latin typeface="Times New Roman" panose="02020603050405020304" charset="0"/>
                <a:cs typeface="Times New Roman" panose="02020603050405020304" charset="0"/>
              </a:rPr>
              <a:t>The objective of developing a smart shoe for the visually impaired is to enhance their independence, safety, and overall quality of life by leveraging technology to provide them with a reliable and inherent navigation and sensory aid. This innovative footwear solution aims to address the unique challenges faced by individuals with visual impairments, ultimately empowering them to navigate their surroundings with confidence and ease</a:t>
            </a:r>
          </a:p>
        </p:txBody>
      </p:sp>
      <p:sp>
        <p:nvSpPr>
          <p:cNvPr id="4" name="Content Placeholder 3"/>
          <p:cNvSpPr>
            <a:spLocks noGrp="1"/>
          </p:cNvSpPr>
          <p:nvPr>
            <p:ph sz="half" idx="2"/>
          </p:nvPr>
        </p:nvSpPr>
        <p:spPr>
          <a:xfrm>
            <a:off x="6521824" y="1845735"/>
            <a:ext cx="4633856" cy="4023360"/>
          </a:xfrm>
        </p:spPr>
        <p:txBody>
          <a:bodyPr/>
          <a:lstStyle/>
          <a:p>
            <a:endParaRPr lang="en-IN" dirty="0"/>
          </a:p>
        </p:txBody>
      </p:sp>
      <p:pic>
        <p:nvPicPr>
          <p:cNvPr id="3074" name="Picture 2" descr="How to Make Smart Shoes for Blind Person - YouTub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7048" y="1841449"/>
            <a:ext cx="5692028" cy="40879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588" y="286603"/>
            <a:ext cx="10416092" cy="1450757"/>
          </a:xfrm>
        </p:spPr>
        <p:txBody>
          <a:bodyPr/>
          <a:lstStyle/>
          <a:p>
            <a:r>
              <a:rPr lang="en-US" b="1" dirty="0">
                <a:effectLst>
                  <a:outerShdw blurRad="38100" dist="38100" dir="2700000" algn="tl">
                    <a:srgbClr val="000000">
                      <a:alpha val="43137"/>
                    </a:srgbClr>
                  </a:outerShdw>
                </a:effectLst>
                <a:latin typeface="Times New Roman" panose="02020603050405020304" charset="0"/>
                <a:cs typeface="Times New Roman" panose="02020603050405020304" charset="0"/>
              </a:rPr>
              <a:t>ABSTRACT</a:t>
            </a:r>
          </a:p>
        </p:txBody>
      </p:sp>
      <p:sp>
        <p:nvSpPr>
          <p:cNvPr id="3" name="Content Placeholder 2"/>
          <p:cNvSpPr>
            <a:spLocks noGrp="1"/>
          </p:cNvSpPr>
          <p:nvPr>
            <p:ph sz="half" idx="1"/>
          </p:nvPr>
        </p:nvSpPr>
        <p:spPr>
          <a:xfrm>
            <a:off x="739588" y="1845734"/>
            <a:ext cx="5217459" cy="4023360"/>
          </a:xfrm>
        </p:spPr>
        <p:txBody>
          <a:bodyPr>
            <a:normAutofit/>
          </a:bodyPr>
          <a:lstStyle/>
          <a:p>
            <a:pPr lvl="1">
              <a:buFont typeface="Wingdings" panose="05000000000000000000" pitchFamily="2" charset="2"/>
              <a:buChar char="v"/>
            </a:pPr>
            <a:r>
              <a:rPr lang="en-US" sz="2800" dirty="0">
                <a:solidFill>
                  <a:schemeClr val="tx1">
                    <a:lumMod val="85000"/>
                    <a:lumOff val="15000"/>
                  </a:schemeClr>
                </a:solidFill>
                <a:latin typeface="Times New Roman" panose="02020603050405020304" charset="0"/>
                <a:cs typeface="Times New Roman" panose="02020603050405020304" charset="0"/>
              </a:rPr>
              <a:t>Here, we will develop shoes which can serve as a blind stick being more efficient and helpful than the conventional one.</a:t>
            </a:r>
          </a:p>
          <a:p>
            <a:pPr lvl="1">
              <a:buFont typeface="Wingdings" panose="05000000000000000000" pitchFamily="2" charset="2"/>
              <a:buChar char="v"/>
            </a:pPr>
            <a:r>
              <a:rPr lang="en-US" sz="2800" dirty="0">
                <a:solidFill>
                  <a:schemeClr val="tx1">
                    <a:lumMod val="85000"/>
                    <a:lumOff val="15000"/>
                  </a:schemeClr>
                </a:solidFill>
                <a:latin typeface="Times New Roman" panose="02020603050405020304" charset="0"/>
                <a:cs typeface="Times New Roman" panose="02020603050405020304" charset="0"/>
              </a:rPr>
              <a:t>Our project advanced shoes mainly based on the ultrasonic sensor which is sense the object near the shoes and alert the blind person.</a:t>
            </a:r>
          </a:p>
        </p:txBody>
      </p:sp>
      <p:pic>
        <p:nvPicPr>
          <p:cNvPr id="2050" name="Picture 2" descr="Smart Shoes For Visually Impaired People Using Internet Of Things – Top  Research Journa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043954"/>
            <a:ext cx="5211025" cy="34827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330" y="286603"/>
            <a:ext cx="10604350" cy="1450757"/>
          </a:xfrm>
        </p:spPr>
        <p:txBody>
          <a:bodyPr/>
          <a:lstStyle/>
          <a:p>
            <a:r>
              <a:rPr lang="en-IN" b="1" dirty="0">
                <a:effectLst>
                  <a:outerShdw blurRad="38100" dist="38100" dir="2700000" algn="tl">
                    <a:srgbClr val="000000">
                      <a:alpha val="43137"/>
                    </a:srgbClr>
                  </a:outerShdw>
                </a:effectLst>
                <a:latin typeface="Times New Roman" panose="02020603050405020304" charset="0"/>
                <a:cs typeface="Times New Roman" panose="02020603050405020304" charset="0"/>
              </a:rPr>
              <a:t>SCOPE</a:t>
            </a:r>
          </a:p>
        </p:txBody>
      </p:sp>
      <p:sp>
        <p:nvSpPr>
          <p:cNvPr id="3" name="Content Placeholder 2"/>
          <p:cNvSpPr>
            <a:spLocks noGrp="1"/>
          </p:cNvSpPr>
          <p:nvPr>
            <p:ph sz="half" idx="1"/>
          </p:nvPr>
        </p:nvSpPr>
        <p:spPr>
          <a:xfrm>
            <a:off x="551330" y="1992854"/>
            <a:ext cx="4719918" cy="4023360"/>
          </a:xfrm>
        </p:spPr>
        <p:txBody>
          <a:bodyPr/>
          <a:lstStyle/>
          <a:p>
            <a:pPr>
              <a:buFont typeface="Wingdings" panose="05000000000000000000" pitchFamily="2" charset="2"/>
              <a:buChar char="ü"/>
            </a:pPr>
            <a:r>
              <a:rPr lang="en-IN" sz="2400" dirty="0">
                <a:solidFill>
                  <a:schemeClr val="tx1">
                    <a:lumMod val="85000"/>
                    <a:lumOff val="15000"/>
                  </a:schemeClr>
                </a:solidFill>
                <a:latin typeface="Times New Roman" panose="02020603050405020304" charset="0"/>
                <a:cs typeface="Times New Roman" panose="02020603050405020304" charset="0"/>
              </a:rPr>
              <a:t>It is used in inside home and outsides like streets, roads to detect the obstacles in path.</a:t>
            </a:r>
          </a:p>
          <a:p>
            <a:pPr>
              <a:buFont typeface="Wingdings" panose="05000000000000000000" pitchFamily="2" charset="2"/>
              <a:buChar char="ü"/>
            </a:pPr>
            <a:r>
              <a:rPr lang="en-IN" sz="2400" dirty="0">
                <a:solidFill>
                  <a:schemeClr val="tx1">
                    <a:lumMod val="85000"/>
                    <a:lumOff val="15000"/>
                  </a:schemeClr>
                </a:solidFill>
                <a:latin typeface="Times New Roman" panose="02020603050405020304" charset="0"/>
                <a:cs typeface="Times New Roman" panose="02020603050405020304" charset="0"/>
              </a:rPr>
              <a:t>It is used to climb and stepdown the stairs.</a:t>
            </a:r>
          </a:p>
          <a:p>
            <a:pPr>
              <a:buFont typeface="Wingdings" panose="05000000000000000000" pitchFamily="2" charset="2"/>
              <a:buChar char="ü"/>
            </a:pPr>
            <a:r>
              <a:rPr lang="en-IN" sz="2400" dirty="0">
                <a:solidFill>
                  <a:schemeClr val="tx1">
                    <a:lumMod val="85000"/>
                    <a:lumOff val="15000"/>
                  </a:schemeClr>
                </a:solidFill>
                <a:latin typeface="Times New Roman" panose="02020603050405020304" charset="0"/>
                <a:cs typeface="Times New Roman" panose="02020603050405020304" charset="0"/>
              </a:rPr>
              <a:t>It is also useful for detecting pits in path.</a:t>
            </a:r>
          </a:p>
          <a:p>
            <a:pPr>
              <a:buFont typeface="Wingdings" panose="05000000000000000000" pitchFamily="2" charset="2"/>
              <a:buChar char="ü"/>
            </a:pPr>
            <a:r>
              <a:rPr lang="en-IN" sz="2400" dirty="0">
                <a:solidFill>
                  <a:schemeClr val="tx1">
                    <a:lumMod val="85000"/>
                    <a:lumOff val="15000"/>
                  </a:schemeClr>
                </a:solidFill>
                <a:latin typeface="Times New Roman" panose="02020603050405020304" charset="0"/>
                <a:cs typeface="Times New Roman" panose="02020603050405020304" charset="0"/>
              </a:rPr>
              <a:t>It will useful for lifetime because of using rechargeable battery.</a:t>
            </a:r>
          </a:p>
          <a:p>
            <a:pPr marL="0" indent="0">
              <a:buNone/>
            </a:pPr>
            <a:endParaRPr lang="en-IN" sz="2400" dirty="0">
              <a:solidFill>
                <a:schemeClr val="tx1">
                  <a:lumMod val="85000"/>
                  <a:lumOff val="15000"/>
                </a:schemeClr>
              </a:solidFill>
              <a:latin typeface="Times New Roman" panose="02020603050405020304" charset="0"/>
              <a:cs typeface="Times New Roman" panose="02020603050405020304" charset="0"/>
            </a:endParaRPr>
          </a:p>
        </p:txBody>
      </p:sp>
      <p:pic>
        <p:nvPicPr>
          <p:cNvPr id="4098" name="Picture 2" descr="InnoMake smart shoe warns blind and visually impaired people of obstacl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93976" y="1845734"/>
            <a:ext cx="5903259" cy="40233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1055" y="286385"/>
            <a:ext cx="10334625" cy="1450975"/>
          </a:xfrm>
        </p:spPr>
        <p:txBody>
          <a:bodyPr/>
          <a:lstStyle/>
          <a:p>
            <a:r>
              <a:rPr lang="en-IN" b="1" dirty="0">
                <a:effectLst>
                  <a:outerShdw blurRad="38100" dist="38100" dir="2700000" algn="tl">
                    <a:srgbClr val="000000">
                      <a:alpha val="43137"/>
                    </a:srgbClr>
                  </a:outerShdw>
                </a:effectLst>
                <a:latin typeface="Times New Roman" panose="02020603050405020304" charset="0"/>
                <a:cs typeface="Times New Roman" panose="02020603050405020304" charset="0"/>
              </a:rPr>
              <a:t>LITERATURE REVIEW</a:t>
            </a:r>
          </a:p>
        </p:txBody>
      </p:sp>
      <p:sp>
        <p:nvSpPr>
          <p:cNvPr id="3" name="Content Placeholder 2"/>
          <p:cNvSpPr>
            <a:spLocks noGrp="1"/>
          </p:cNvSpPr>
          <p:nvPr>
            <p:ph idx="1"/>
          </p:nvPr>
        </p:nvSpPr>
        <p:spPr>
          <a:xfrm>
            <a:off x="820270" y="1845734"/>
            <a:ext cx="10335409" cy="4023360"/>
          </a:xfrm>
        </p:spPr>
        <p:txBody>
          <a:bodyPr>
            <a:normAutofit/>
          </a:bodyPr>
          <a:lstStyle/>
          <a:p>
            <a:pPr marL="0" indent="0">
              <a:buNone/>
            </a:pPr>
            <a:r>
              <a:rPr lang="en-IN" b="1" dirty="0">
                <a:solidFill>
                  <a:schemeClr val="tx1">
                    <a:lumMod val="85000"/>
                    <a:lumOff val="15000"/>
                  </a:schemeClr>
                </a:solidFill>
              </a:rPr>
              <a:t>1. Smart Shoe for Visually Impaired</a:t>
            </a:r>
          </a:p>
          <a:p>
            <a:pPr marL="0" indent="0">
              <a:buFont typeface="Wingdings" panose="05000000000000000000" pitchFamily="2" charset="2"/>
              <a:buNone/>
            </a:pPr>
            <a:r>
              <a:rPr lang="en-IN" dirty="0">
                <a:solidFill>
                  <a:schemeClr val="tx1">
                    <a:lumMod val="85000"/>
                    <a:lumOff val="15000"/>
                  </a:schemeClr>
                </a:solidFill>
              </a:rPr>
              <a:t>This paper presents a Shoes which is integrated with ultrasonic sensors, vibration sensors and Bluetooth. These shoes can direct the user to his destination and can alert him about the impending obstacles on the path via the attached vibration sensors. The system needs to be improved as there is no provision for water detection and the components of the shoes can get damaged if it comes in contact with water. Again there is no provision for counting the number of steps to the obstacle.</a:t>
            </a:r>
          </a:p>
          <a:p>
            <a:pPr marL="0" indent="0">
              <a:buNone/>
            </a:pPr>
            <a:r>
              <a:rPr lang="en-IN" b="1" dirty="0">
                <a:solidFill>
                  <a:schemeClr val="tx1">
                    <a:lumMod val="85000"/>
                    <a:lumOff val="15000"/>
                  </a:schemeClr>
                </a:solidFill>
              </a:rPr>
              <a:t>2. Smart Navigational shoes for the blind obstacle detection </a:t>
            </a:r>
          </a:p>
          <a:p>
            <a:pPr marL="0" indent="0">
              <a:buNone/>
            </a:pPr>
            <a:r>
              <a:rPr lang="en-IN" dirty="0">
                <a:solidFill>
                  <a:schemeClr val="tx1">
                    <a:lumMod val="85000"/>
                    <a:lumOff val="15000"/>
                  </a:schemeClr>
                </a:solidFill>
              </a:rPr>
              <a:t>This paper presents a Shoes with Sensors will detect obstacles and vibrators will vibrate according to direction. IR sensor is utilized for obstacle detection. In the project that the obstacle is distinguished out and about then buzzer will turn ON. Additionally if the water is available on street it will distinguish by water sensor lastly this information will show on LCD. However, this project needs to be modified as there no provision for counting the number of steps to the obstacle.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739588" y="753036"/>
            <a:ext cx="10367683" cy="4985980"/>
          </a:xfrm>
          <a:prstGeom prst="rect">
            <a:avLst/>
          </a:prstGeom>
          <a:noFill/>
        </p:spPr>
        <p:txBody>
          <a:bodyPr wrap="square">
            <a:spAutoFit/>
          </a:bodyPr>
          <a:lstStyle/>
          <a:p>
            <a:r>
              <a:rPr lang="en-IN" sz="2000" b="1" dirty="0">
                <a:solidFill>
                  <a:schemeClr val="tx1">
                    <a:lumMod val="85000"/>
                    <a:lumOff val="15000"/>
                  </a:schemeClr>
                </a:solidFill>
              </a:rPr>
              <a:t>3. Advanced Shoes for blind people</a:t>
            </a:r>
          </a:p>
          <a:p>
            <a:endParaRPr lang="en-IN" sz="2000" dirty="0">
              <a:solidFill>
                <a:schemeClr val="tx1">
                  <a:lumMod val="85000"/>
                  <a:lumOff val="15000"/>
                </a:schemeClr>
              </a:solidFill>
            </a:endParaRPr>
          </a:p>
          <a:p>
            <a:r>
              <a:rPr lang="en-IN" sz="2000" dirty="0">
                <a:solidFill>
                  <a:schemeClr val="tx1">
                    <a:lumMod val="85000"/>
                    <a:lumOff val="15000"/>
                  </a:schemeClr>
                </a:solidFill>
              </a:rPr>
              <a:t>Advanced shoes can detect the obstacles within a particular distance with the help of ultrasonic sensors and the vibration sensors will vibrate in the direction of detected obstacle. As this project doesn’t have water sensor, the shoes will get damaged in presence of water. The project doesn’t have the provision to find the route to destination as there is no attached GPS and also as there is no step counter, the exact position of obstacle cannot be determined</a:t>
            </a:r>
            <a:r>
              <a:rPr lang="en-IN" dirty="0"/>
              <a:t>.</a:t>
            </a:r>
          </a:p>
          <a:p>
            <a:endParaRPr lang="en-IN" dirty="0"/>
          </a:p>
          <a:p>
            <a:r>
              <a:rPr lang="en-IN" sz="2000" b="1" dirty="0">
                <a:solidFill>
                  <a:schemeClr val="tx1">
                    <a:lumMod val="85000"/>
                    <a:lumOff val="15000"/>
                  </a:schemeClr>
                </a:solidFill>
              </a:rPr>
              <a:t>4. Wearable Obstacle Detection System for Visually Impaired People</a:t>
            </a:r>
          </a:p>
          <a:p>
            <a:endParaRPr lang="en-IN" sz="2000" dirty="0"/>
          </a:p>
          <a:p>
            <a:r>
              <a:rPr lang="en-IN" sz="2000" dirty="0">
                <a:solidFill>
                  <a:schemeClr val="tx1">
                    <a:lumMod val="85000"/>
                    <a:lumOff val="15000"/>
                  </a:schemeClr>
                </a:solidFill>
              </a:rPr>
              <a:t>This paper presents an obstacle detection system that can alert the blind people about obstacles while travelling. The proposed system can detect the nearest obstacle via a ultrasonic sensor system and sends back a Vibro-Tactile feedback to inform the user about its location. The main aim of the system is to increase the mobility of visually impaired people by offering new sensing abilities. The system needs to be improved as there is no water sensor and shoes can get damaged in water, also a step counter need to be installed for locating the exact position of obstacle.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70698" y="981199"/>
            <a:ext cx="9954184" cy="4154984"/>
          </a:xfrm>
          <a:prstGeom prst="rect">
            <a:avLst/>
          </a:prstGeom>
          <a:noFill/>
        </p:spPr>
        <p:txBody>
          <a:bodyPr wrap="square">
            <a:spAutoFit/>
          </a:bodyPr>
          <a:lstStyle/>
          <a:p>
            <a:r>
              <a:rPr lang="en-IN" sz="2400" b="1" dirty="0">
                <a:solidFill>
                  <a:schemeClr val="tx1">
                    <a:lumMod val="85000"/>
                    <a:lumOff val="15000"/>
                  </a:schemeClr>
                </a:solidFill>
              </a:rPr>
              <a:t>5. Wearable navigation assistance-a tool for the blind</a:t>
            </a:r>
          </a:p>
          <a:p>
            <a:endParaRPr lang="en-IN" sz="2400" dirty="0"/>
          </a:p>
          <a:p>
            <a:r>
              <a:rPr lang="en-IN" sz="2400" dirty="0">
                <a:solidFill>
                  <a:schemeClr val="tx1">
                    <a:lumMod val="85000"/>
                    <a:lumOff val="15000"/>
                  </a:schemeClr>
                </a:solidFill>
              </a:rPr>
              <a:t>This paper describes tool for navigation for visually impaired persons. The system includes a multi-sensory system (comprising stereo vision, acoustic range finding and movement sensors), a mapper, a warning system and a tactile human-machine interface. The goal of the project is to provide an electronic tool for the blind to navigate. The system provides information about the direct surroundings to blind to help him move without collisions. The system needs to be improved as there is no water sensor and shoes can get damaged in water, also a step counter need to be installed for locating the exact position of obstacle.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3755" y="286385"/>
            <a:ext cx="10321925" cy="1450975"/>
          </a:xfrm>
        </p:spPr>
        <p:txBody>
          <a:bodyPr/>
          <a:lstStyle/>
          <a:p>
            <a:r>
              <a:rPr lang="en-IN" b="1" dirty="0">
                <a:effectLst>
                  <a:outerShdw blurRad="38100" dist="38100" dir="2700000" algn="tl">
                    <a:srgbClr val="000000">
                      <a:alpha val="43137"/>
                    </a:srgbClr>
                  </a:outerShdw>
                </a:effectLst>
                <a:latin typeface="Times New Roman" panose="02020603050405020304" charset="0"/>
                <a:cs typeface="Times New Roman" panose="02020603050405020304" charset="0"/>
              </a:rPr>
              <a:t>PROPOSED METHODOLOGY</a:t>
            </a:r>
          </a:p>
        </p:txBody>
      </p:sp>
      <p:sp>
        <p:nvSpPr>
          <p:cNvPr id="3" name="Content Placeholder 2"/>
          <p:cNvSpPr>
            <a:spLocks noGrp="1"/>
          </p:cNvSpPr>
          <p:nvPr>
            <p:ph idx="1"/>
          </p:nvPr>
        </p:nvSpPr>
        <p:spPr>
          <a:xfrm>
            <a:off x="833718" y="2155016"/>
            <a:ext cx="10321962" cy="4023360"/>
          </a:xfrm>
        </p:spPr>
        <p:txBody>
          <a:bodyPr>
            <a:normAutofit/>
          </a:bodyPr>
          <a:lstStyle/>
          <a:p>
            <a:r>
              <a:rPr lang="en-IN" sz="3200" b="1" u="sng" dirty="0">
                <a:latin typeface="Times New Roman" panose="02020603050405020304" charset="0"/>
                <a:cs typeface="Times New Roman" panose="02020603050405020304" charset="0"/>
              </a:rPr>
              <a:t>NOVELTY:</a:t>
            </a:r>
          </a:p>
          <a:p>
            <a:endParaRPr lang="en-IN" sz="2800" dirty="0">
              <a:latin typeface="Times New Roman" panose="02020603050405020304" charset="0"/>
              <a:cs typeface="Times New Roman" panose="02020603050405020304" charset="0"/>
            </a:endParaRPr>
          </a:p>
          <a:p>
            <a:pPr>
              <a:buFont typeface="Wingdings" panose="05000000000000000000" pitchFamily="2" charset="2"/>
              <a:buChar char="v"/>
            </a:pPr>
            <a:r>
              <a:rPr lang="en-IN" sz="2800" dirty="0">
                <a:latin typeface="Times New Roman" panose="02020603050405020304" charset="0"/>
                <a:cs typeface="Times New Roman" panose="02020603050405020304" charset="0"/>
              </a:rPr>
              <a:t>We were using piezoelectric sensors for generating electricity. It is used for recharge the battery.</a:t>
            </a:r>
          </a:p>
          <a:p>
            <a:pPr>
              <a:buFont typeface="Wingdings" panose="05000000000000000000" pitchFamily="2" charset="2"/>
              <a:buChar char="v"/>
            </a:pPr>
            <a:r>
              <a:rPr lang="en-IN" sz="2800" dirty="0">
                <a:latin typeface="Times New Roman" panose="02020603050405020304" charset="0"/>
                <a:cs typeface="Times New Roman" panose="02020603050405020304" charset="0"/>
              </a:rPr>
              <a:t>Taking a step towards a brighter future for the visually impaired with our smart shoe – where every step not only leads you forward but also generates the power to light your way.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effectLst>
                  <a:outerShdw blurRad="38100" dist="38100" dir="2700000" algn="tl">
                    <a:srgbClr val="000000">
                      <a:alpha val="43137"/>
                    </a:srgbClr>
                  </a:outerShdw>
                </a:effectLst>
                <a:latin typeface="Times New Roman" panose="02020603050405020304" charset="0"/>
                <a:cs typeface="Times New Roman" panose="02020603050405020304" charset="0"/>
              </a:rPr>
              <a:t>HARDWARE COMPONENTS</a:t>
            </a:r>
          </a:p>
        </p:txBody>
      </p:sp>
      <p:pic>
        <p:nvPicPr>
          <p:cNvPr id="3076" name="Picture 4" descr="Interface Ultrasonic Sensor with Arduino - Robocraz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0" y="2304812"/>
            <a:ext cx="2936837" cy="2536128"/>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Arduino Nano Original : Amazon.in: Industrial &amp; Scientific"/>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621306" y="2304812"/>
            <a:ext cx="2936837" cy="2536128"/>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Electronic Spices Big Buzzer with Small Enclosed Piezo Electronic Buzzer  Alarm 95DB with Wires PACK OF 5 : Amazon.in: Industrial &amp; Scientifi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7212" y="2593922"/>
            <a:ext cx="3208468" cy="195790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356360" y="4610107"/>
            <a:ext cx="2796988" cy="460375"/>
          </a:xfrm>
          <a:prstGeom prst="rect">
            <a:avLst/>
          </a:prstGeom>
          <a:noFill/>
        </p:spPr>
        <p:txBody>
          <a:bodyPr wrap="square" rtlCol="0">
            <a:spAutoFit/>
          </a:bodyPr>
          <a:lstStyle/>
          <a:p>
            <a:r>
              <a:rPr lang="en-IN" sz="2400" b="1" dirty="0">
                <a:latin typeface="Times New Roman" panose="02020603050405020304" charset="0"/>
                <a:cs typeface="Times New Roman" panose="02020603050405020304" charset="0"/>
              </a:rPr>
              <a:t>Ultra Sonic Sensor</a:t>
            </a:r>
          </a:p>
        </p:txBody>
      </p:sp>
      <p:sp>
        <p:nvSpPr>
          <p:cNvPr id="8" name="TextBox 7"/>
          <p:cNvSpPr txBox="1"/>
          <p:nvPr/>
        </p:nvSpPr>
        <p:spPr>
          <a:xfrm>
            <a:off x="4815840" y="4610107"/>
            <a:ext cx="2936837" cy="460375"/>
          </a:xfrm>
          <a:prstGeom prst="rect">
            <a:avLst/>
          </a:prstGeom>
          <a:noFill/>
        </p:spPr>
        <p:txBody>
          <a:bodyPr wrap="square" rtlCol="0">
            <a:spAutoFit/>
          </a:bodyPr>
          <a:lstStyle/>
          <a:p>
            <a:r>
              <a:rPr lang="en-IN" sz="2400" b="1" dirty="0">
                <a:latin typeface="Times New Roman" panose="02020603050405020304" charset="0"/>
                <a:cs typeface="Times New Roman" panose="02020603050405020304" charset="0"/>
              </a:rPr>
              <a:t>Arduino Nano v3.0</a:t>
            </a:r>
          </a:p>
        </p:txBody>
      </p:sp>
      <p:sp>
        <p:nvSpPr>
          <p:cNvPr id="9" name="TextBox 8"/>
          <p:cNvSpPr txBox="1"/>
          <p:nvPr/>
        </p:nvSpPr>
        <p:spPr>
          <a:xfrm>
            <a:off x="9077661" y="4649556"/>
            <a:ext cx="2017059" cy="460375"/>
          </a:xfrm>
          <a:prstGeom prst="rect">
            <a:avLst/>
          </a:prstGeom>
          <a:noFill/>
        </p:spPr>
        <p:txBody>
          <a:bodyPr wrap="square" rtlCol="0">
            <a:spAutoFit/>
          </a:bodyPr>
          <a:lstStyle/>
          <a:p>
            <a:r>
              <a:rPr lang="en-IN" sz="2400" b="1" dirty="0">
                <a:latin typeface="Times New Roman" panose="02020603050405020304" charset="0"/>
                <a:cs typeface="Times New Roman" panose="02020603050405020304" charset="0"/>
              </a:rPr>
              <a:t>Buzzer</a:t>
            </a:r>
          </a:p>
        </p:txBody>
      </p:sp>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TotalTime>
  <Words>1188</Words>
  <Application>Microsoft Office PowerPoint</Application>
  <PresentationFormat>Widescreen</PresentationFormat>
  <Paragraphs>80</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Calibri</vt:lpstr>
      <vt:lpstr>Calibri Light</vt:lpstr>
      <vt:lpstr>Times New Roman</vt:lpstr>
      <vt:lpstr>Wingdings</vt:lpstr>
      <vt:lpstr>Retrospect</vt:lpstr>
      <vt:lpstr>           Walk Assist : Innovative Smart Footwear for the Visually Impaired</vt:lpstr>
      <vt:lpstr>OBJECTIVE</vt:lpstr>
      <vt:lpstr>ABSTRACT</vt:lpstr>
      <vt:lpstr>SCOPE</vt:lpstr>
      <vt:lpstr>LITERATURE REVIEW</vt:lpstr>
      <vt:lpstr>PowerPoint Presentation</vt:lpstr>
      <vt:lpstr>PowerPoint Presentation</vt:lpstr>
      <vt:lpstr>PROPOSED METHODOLOGY</vt:lpstr>
      <vt:lpstr>HARDWARE COMPONENTS</vt:lpstr>
      <vt:lpstr>HARDWARE COMPONENTS</vt:lpstr>
      <vt:lpstr>HARDWARE COMPONENTS</vt:lpstr>
      <vt:lpstr>SOFTWARE REQUIREMENTS</vt:lpstr>
      <vt:lpstr>BLOCK DIAGRAM FOR SMART SHOE </vt:lpstr>
      <vt:lpstr>BLOCK DIAGRAM FOR CHEST MOUNTED ALERT SYSTEM</vt:lpstr>
      <vt:lpstr>RESULTS - Output for Smart Footwear</vt:lpstr>
      <vt:lpstr>RESULT FOR CHEST MOUNTED ALERT SYSTEM </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Title</dc:title>
  <dc:creator>Shiva Reshma.R</dc:creator>
  <cp:lastModifiedBy>Saravanan N</cp:lastModifiedBy>
  <cp:revision>56</cp:revision>
  <dcterms:created xsi:type="dcterms:W3CDTF">2023-08-24T15:16:00Z</dcterms:created>
  <dcterms:modified xsi:type="dcterms:W3CDTF">2024-07-13T06:00:41Z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A1C228458F5E4689A4AE71DDD63AE8D7_12</vt:lpwstr>
  </property>
  <property fmtid="{D5CDD505-2E9C-101B-9397-08002B2CF9AE}" pid="3" name="KSOProductBuildVer">
    <vt:lpwstr>1033-12.2.0.13431</vt:lpwstr>
  </property>
</Properties>
</file>

<file path=docProps/thumbnail.jpeg>
</file>